
<file path=[Content_Types].xml><?xml version="1.0" encoding="utf-8"?>
<Types xmlns="http://schemas.openxmlformats.org/package/2006/content-types">
  <Override PartName="/ppt/slideLayouts/slideLayout8.xml" ContentType="application/vnd.openxmlformats-officedocument.presentationml.slideLayout+xml"/>
  <Override PartName="/ppt/slides/slide22.xml" ContentType="application/vnd.openxmlformats-officedocument.presentationml.slide+xml"/>
  <Override PartName="/ppt/slides/slide2.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xml" ContentType="application/vnd.openxmlformats-officedocument.presentationml.slide+xml"/>
  <Override PartName="/ppt/charts/chart1.xml" ContentType="application/vnd.openxmlformats-officedocument.drawingml.chart+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slides/slide25.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Default Extension="gif" ContentType="image/gif"/>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131" r:id="rId1"/>
  </p:sldMasterIdLst>
  <p:sldIdLst>
    <p:sldId id="256" r:id="rId2"/>
    <p:sldId id="258" r:id="rId3"/>
    <p:sldId id="271" r:id="rId4"/>
    <p:sldId id="279" r:id="rId5"/>
    <p:sldId id="257" r:id="rId6"/>
    <p:sldId id="266" r:id="rId7"/>
    <p:sldId id="267" r:id="rId8"/>
    <p:sldId id="268" r:id="rId9"/>
    <p:sldId id="273" r:id="rId10"/>
    <p:sldId id="259" r:id="rId11"/>
    <p:sldId id="260" r:id="rId12"/>
    <p:sldId id="282" r:id="rId13"/>
    <p:sldId id="283" r:id="rId14"/>
    <p:sldId id="284" r:id="rId15"/>
    <p:sldId id="285" r:id="rId16"/>
    <p:sldId id="286" r:id="rId17"/>
    <p:sldId id="287" r:id="rId18"/>
    <p:sldId id="261" r:id="rId19"/>
    <p:sldId id="275" r:id="rId20"/>
    <p:sldId id="262" r:id="rId21"/>
    <p:sldId id="263" r:id="rId22"/>
    <p:sldId id="276" r:id="rId23"/>
    <p:sldId id="277" r:id="rId24"/>
    <p:sldId id="264" r:id="rId25"/>
    <p:sldId id="278" r:id="rId26"/>
    <p:sldId id="265"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627D"/>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92" d="100"/>
          <a:sy n="92" d="100"/>
        </p:scale>
        <p:origin x="-672"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31" Type="http://schemas.openxmlformats.org/officeDocument/2006/relationships/theme" Target="theme/theme1.xml"/><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printerSettings" Target="printerSettings/printerSettings1.bin"/><Relationship Id="rId26" Type="http://schemas.openxmlformats.org/officeDocument/2006/relationships/slide" Target="slides/slide25.xml"/><Relationship Id="rId30" Type="http://schemas.openxmlformats.org/officeDocument/2006/relationships/viewProps" Target="viewProps.xml"/><Relationship Id="rId11" Type="http://schemas.openxmlformats.org/officeDocument/2006/relationships/slide" Target="slides/slide10.xml"/><Relationship Id="rId29" Type="http://schemas.openxmlformats.org/officeDocument/2006/relationships/presProps" Target="presProps.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Work:research:obsprop:chile:junk.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a:pPr>
            <a:r>
              <a:rPr lang="en-US" sz="2400"/>
              <a:t>Synthetic</a:t>
            </a:r>
            <a:r>
              <a:rPr lang="en-US" sz="2400" baseline="0"/>
              <a:t> data illustrating log-normal distribution of ISM densities</a:t>
            </a:r>
            <a:endParaRPr lang="en-US" sz="2400"/>
          </a:p>
        </c:rich>
      </c:tx>
      <c:layout/>
    </c:title>
    <c:plotArea>
      <c:layout/>
      <c:barChart>
        <c:barDir val="col"/>
        <c:grouping val="clustered"/>
        <c:ser>
          <c:idx val="0"/>
          <c:order val="0"/>
          <c:tx>
            <c:strRef>
              <c:f>Sheet2!$R$1</c:f>
              <c:strCache>
                <c:ptCount val="1"/>
                <c:pt idx="0">
                  <c:v>y</c:v>
                </c:pt>
              </c:strCache>
            </c:strRef>
          </c:tx>
          <c:spPr>
            <a:solidFill>
              <a:schemeClr val="bg1"/>
            </a:solidFill>
            <a:ln w="28575">
              <a:solidFill>
                <a:schemeClr val="bg2">
                  <a:lumMod val="10000"/>
                </a:schemeClr>
              </a:solidFill>
            </a:ln>
          </c:spPr>
          <c:cat>
            <c:numRef>
              <c:f>Sheet2!$Q$2:$Q$31</c:f>
              <c:numCache>
                <c:formatCode>0.0</c:formatCode>
                <c:ptCount val="30"/>
                <c:pt idx="0">
                  <c:v>-5.0</c:v>
                </c:pt>
                <c:pt idx="1">
                  <c:v>-4.649999999999998</c:v>
                </c:pt>
                <c:pt idx="2">
                  <c:v>-4.300000000000001</c:v>
                </c:pt>
                <c:pt idx="3">
                  <c:v>-3.950000000000001</c:v>
                </c:pt>
                <c:pt idx="4">
                  <c:v>-3.6</c:v>
                </c:pt>
                <c:pt idx="5">
                  <c:v>-3.25</c:v>
                </c:pt>
                <c:pt idx="6">
                  <c:v>-2.9</c:v>
                </c:pt>
                <c:pt idx="7">
                  <c:v>-2.55</c:v>
                </c:pt>
                <c:pt idx="8">
                  <c:v>-2.2</c:v>
                </c:pt>
                <c:pt idx="9">
                  <c:v>-1.85</c:v>
                </c:pt>
                <c:pt idx="10">
                  <c:v>-1.5</c:v>
                </c:pt>
                <c:pt idx="11">
                  <c:v>-1.15</c:v>
                </c:pt>
                <c:pt idx="12">
                  <c:v>-0.8</c:v>
                </c:pt>
                <c:pt idx="13">
                  <c:v>-0.45</c:v>
                </c:pt>
                <c:pt idx="14">
                  <c:v>-0.1</c:v>
                </c:pt>
                <c:pt idx="15">
                  <c:v>0.25</c:v>
                </c:pt>
                <c:pt idx="16">
                  <c:v>0.6</c:v>
                </c:pt>
                <c:pt idx="17">
                  <c:v>0.95</c:v>
                </c:pt>
                <c:pt idx="18">
                  <c:v>1.3</c:v>
                </c:pt>
                <c:pt idx="19">
                  <c:v>1.65</c:v>
                </c:pt>
                <c:pt idx="20">
                  <c:v>2.0</c:v>
                </c:pt>
                <c:pt idx="21">
                  <c:v>2.35</c:v>
                </c:pt>
                <c:pt idx="22">
                  <c:v>2.7</c:v>
                </c:pt>
                <c:pt idx="23">
                  <c:v>3.05</c:v>
                </c:pt>
                <c:pt idx="24">
                  <c:v>3.4</c:v>
                </c:pt>
                <c:pt idx="25">
                  <c:v>3.75</c:v>
                </c:pt>
                <c:pt idx="26">
                  <c:v>4.100000000000001</c:v>
                </c:pt>
                <c:pt idx="27">
                  <c:v>4.45</c:v>
                </c:pt>
                <c:pt idx="28">
                  <c:v>4.8</c:v>
                </c:pt>
                <c:pt idx="29">
                  <c:v>5.149999999999999</c:v>
                </c:pt>
              </c:numCache>
            </c:numRef>
          </c:cat>
          <c:val>
            <c:numRef>
              <c:f>Sheet2!$S$2:$S$31</c:f>
              <c:numCache>
                <c:formatCode>General</c:formatCode>
                <c:ptCount val="30"/>
                <c:pt idx="0">
                  <c:v>-0.171472409516259</c:v>
                </c:pt>
                <c:pt idx="1">
                  <c:v>0.121893513009387</c:v>
                </c:pt>
                <c:pt idx="2">
                  <c:v>0.393979005921774</c:v>
                </c:pt>
                <c:pt idx="3">
                  <c:v>0.644784069220902</c:v>
                </c:pt>
                <c:pt idx="4">
                  <c:v>0.874308702906771</c:v>
                </c:pt>
                <c:pt idx="5">
                  <c:v>1.08255290697938</c:v>
                </c:pt>
                <c:pt idx="6">
                  <c:v>1.26951668143873</c:v>
                </c:pt>
                <c:pt idx="7">
                  <c:v>1.435200026284821</c:v>
                </c:pt>
                <c:pt idx="8">
                  <c:v>1.579602941517652</c:v>
                </c:pt>
                <c:pt idx="9">
                  <c:v>1.702725427137224</c:v>
                </c:pt>
                <c:pt idx="10">
                  <c:v>1.804567483143537</c:v>
                </c:pt>
                <c:pt idx="11">
                  <c:v>1.88512910953659</c:v>
                </c:pt>
                <c:pt idx="12">
                  <c:v>1.944410306316384</c:v>
                </c:pt>
                <c:pt idx="13">
                  <c:v>1.982411073482918</c:v>
                </c:pt>
                <c:pt idx="14">
                  <c:v>1.999131411036193</c:v>
                </c:pt>
                <c:pt idx="15">
                  <c:v>1.99457131897621</c:v>
                </c:pt>
                <c:pt idx="16">
                  <c:v>1.968730797302965</c:v>
                </c:pt>
                <c:pt idx="17">
                  <c:v>1.921609846016463</c:v>
                </c:pt>
                <c:pt idx="18">
                  <c:v>1.853208465116701</c:v>
                </c:pt>
                <c:pt idx="19">
                  <c:v>1.763526654603679</c:v>
                </c:pt>
                <c:pt idx="20">
                  <c:v>1.652564414477398</c:v>
                </c:pt>
                <c:pt idx="21">
                  <c:v>1.520321744737858</c:v>
                </c:pt>
                <c:pt idx="22">
                  <c:v>1.366798645385059</c:v>
                </c:pt>
                <c:pt idx="23">
                  <c:v>1.191995116419</c:v>
                </c:pt>
                <c:pt idx="24">
                  <c:v>0.995911157839682</c:v>
                </c:pt>
                <c:pt idx="25">
                  <c:v>0.778546769647104</c:v>
                </c:pt>
                <c:pt idx="26">
                  <c:v>0.539901951841267</c:v>
                </c:pt>
                <c:pt idx="27">
                  <c:v>0.279976704422171</c:v>
                </c:pt>
                <c:pt idx="28">
                  <c:v>-0.00122897261018428</c:v>
                </c:pt>
                <c:pt idx="29">
                  <c:v>-0.303715079255799</c:v>
                </c:pt>
              </c:numCache>
            </c:numRef>
          </c:val>
        </c:ser>
        <c:axId val="505978296"/>
        <c:axId val="506095896"/>
      </c:barChart>
      <c:catAx>
        <c:axId val="505978296"/>
        <c:scaling>
          <c:orientation val="minMax"/>
        </c:scaling>
        <c:axPos val="b"/>
        <c:title>
          <c:tx>
            <c:rich>
              <a:bodyPr/>
              <a:lstStyle/>
              <a:p>
                <a:pPr>
                  <a:defRPr/>
                </a:pPr>
                <a:r>
                  <a:rPr lang="en-US" sz="2000"/>
                  <a:t>log(Density)</a:t>
                </a:r>
              </a:p>
            </c:rich>
          </c:tx>
          <c:layout/>
        </c:title>
        <c:numFmt formatCode="0.0" sourceLinked="1"/>
        <c:tickLblPos val="nextTo"/>
        <c:txPr>
          <a:bodyPr/>
          <a:lstStyle/>
          <a:p>
            <a:pPr>
              <a:defRPr sz="1400"/>
            </a:pPr>
            <a:endParaRPr lang="en-US"/>
          </a:p>
        </c:txPr>
        <c:crossAx val="506095896"/>
        <c:crosses val="autoZero"/>
        <c:auto val="1"/>
        <c:lblAlgn val="ctr"/>
        <c:lblOffset val="100"/>
      </c:catAx>
      <c:valAx>
        <c:axId val="506095896"/>
        <c:scaling>
          <c:orientation val="minMax"/>
        </c:scaling>
        <c:axPos val="l"/>
        <c:title>
          <c:tx>
            <c:rich>
              <a:bodyPr/>
              <a:lstStyle/>
              <a:p>
                <a:pPr>
                  <a:defRPr/>
                </a:pPr>
                <a:r>
                  <a:rPr lang="en-US" sz="2000"/>
                  <a:t>log(Fraction of volume)</a:t>
                </a:r>
              </a:p>
            </c:rich>
          </c:tx>
          <c:layout/>
        </c:title>
        <c:numFmt formatCode="General" sourceLinked="1"/>
        <c:tickLblPos val="nextTo"/>
        <c:crossAx val="505978296"/>
        <c:crosses val="autoZero"/>
        <c:crossBetween val="between"/>
      </c:valAx>
    </c:plotArea>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AU"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AU" smtClean="0"/>
              <a:t>Click to edit Master subtitle style</a:t>
            </a:r>
            <a:endParaRPr kumimoji="0" lang="en-US"/>
          </a:p>
        </p:txBody>
      </p:sp>
      <p:sp>
        <p:nvSpPr>
          <p:cNvPr id="30" name="Date Placeholder 29"/>
          <p:cNvSpPr>
            <a:spLocks noGrp="1"/>
          </p:cNvSpPr>
          <p:nvPr>
            <p:ph type="dt" sz="half" idx="10"/>
          </p:nvPr>
        </p:nvSpPr>
        <p:spPr/>
        <p:txBody>
          <a:bodyPr/>
          <a:lstStyle/>
          <a:p>
            <a:fld id="{96C22C5A-45CC-1845-8F07-F7CF0D8D42A6}" type="datetimeFigureOut">
              <a:rPr lang="en-US" smtClean="0"/>
              <a:pPr/>
              <a:t>11/3/08</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EBF5CD18-686B-47A9-AFD5-66CE5FA52A6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AU"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4" name="Date Placeholder 3"/>
          <p:cNvSpPr>
            <a:spLocks noGrp="1"/>
          </p:cNvSpPr>
          <p:nvPr>
            <p:ph type="dt" sz="half" idx="10"/>
          </p:nvPr>
        </p:nvSpPr>
        <p:spPr/>
        <p:txBody>
          <a:bodyPr/>
          <a:lstStyle/>
          <a:p>
            <a:fld id="{96C22C5A-45CC-1845-8F07-F7CF0D8D42A6}" type="datetimeFigureOut">
              <a:rPr lang="en-US" smtClean="0"/>
              <a:pPr/>
              <a:t>11/3/08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BD9A37-2ADF-7440-8E94-2B87B2767A6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AU"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4" name="Date Placeholder 3"/>
          <p:cNvSpPr>
            <a:spLocks noGrp="1"/>
          </p:cNvSpPr>
          <p:nvPr>
            <p:ph type="dt" sz="half" idx="10"/>
          </p:nvPr>
        </p:nvSpPr>
        <p:spPr/>
        <p:txBody>
          <a:bodyPr/>
          <a:lstStyle/>
          <a:p>
            <a:fld id="{96C22C5A-45CC-1845-8F07-F7CF0D8D42A6}" type="datetimeFigureOut">
              <a:rPr lang="en-US" smtClean="0"/>
              <a:pPr/>
              <a:t>11/3/08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BD9A37-2ADF-7440-8E94-2B87B2767A6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AU"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4" name="Date Placeholder 3"/>
          <p:cNvSpPr>
            <a:spLocks noGrp="1"/>
          </p:cNvSpPr>
          <p:nvPr>
            <p:ph type="dt" sz="half" idx="10"/>
          </p:nvPr>
        </p:nvSpPr>
        <p:spPr/>
        <p:txBody>
          <a:bodyPr/>
          <a:lstStyle/>
          <a:p>
            <a:fld id="{96C22C5A-45CC-1845-8F07-F7CF0D8D42A6}" type="datetimeFigureOut">
              <a:rPr lang="en-US" smtClean="0"/>
              <a:pPr/>
              <a:t>11/3/08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BD9A37-2ADF-7440-8E94-2B87B2767A6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AU"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AU"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11/3/08</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AU"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5" name="Date Placeholder 4"/>
          <p:cNvSpPr>
            <a:spLocks noGrp="1"/>
          </p:cNvSpPr>
          <p:nvPr>
            <p:ph type="dt" sz="half" idx="10"/>
          </p:nvPr>
        </p:nvSpPr>
        <p:spPr/>
        <p:txBody>
          <a:bodyPr/>
          <a:lstStyle/>
          <a:p>
            <a:fld id="{96C22C5A-45CC-1845-8F07-F7CF0D8D42A6}" type="datetimeFigureOut">
              <a:rPr lang="en-US" smtClean="0"/>
              <a:pPr/>
              <a:t>11/3/08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BD9A37-2ADF-7440-8E94-2B87B2767A6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AU"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AU"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AU"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7" name="Date Placeholder 6"/>
          <p:cNvSpPr>
            <a:spLocks noGrp="1"/>
          </p:cNvSpPr>
          <p:nvPr>
            <p:ph type="dt" sz="half" idx="10"/>
          </p:nvPr>
        </p:nvSpPr>
        <p:spPr/>
        <p:txBody>
          <a:bodyPr/>
          <a:lstStyle/>
          <a:p>
            <a:fld id="{96C22C5A-45CC-1845-8F07-F7CF0D8D42A6}" type="datetimeFigureOut">
              <a:rPr lang="en-US" smtClean="0"/>
              <a:pPr/>
              <a:t>11/3/08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4BD9A37-2ADF-7440-8E94-2B87B2767A6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AU" smtClean="0"/>
              <a:t>Click to edit Master title style</a:t>
            </a:r>
            <a:endParaRPr kumimoji="0" lang="en-US"/>
          </a:p>
        </p:txBody>
      </p:sp>
      <p:sp>
        <p:nvSpPr>
          <p:cNvPr id="3" name="Date Placeholder 2"/>
          <p:cNvSpPr>
            <a:spLocks noGrp="1"/>
          </p:cNvSpPr>
          <p:nvPr>
            <p:ph type="dt" sz="half" idx="10"/>
          </p:nvPr>
        </p:nvSpPr>
        <p:spPr/>
        <p:txBody>
          <a:bodyPr/>
          <a:lstStyle/>
          <a:p>
            <a:fld id="{96C22C5A-45CC-1845-8F07-F7CF0D8D42A6}" type="datetimeFigureOut">
              <a:rPr lang="en-US" smtClean="0"/>
              <a:pPr/>
              <a:t>11/3/08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4BD9A37-2ADF-7440-8E94-2B87B2767A6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C22C5A-45CC-1845-8F07-F7CF0D8D42A6}" type="datetimeFigureOut">
              <a:rPr lang="en-US" smtClean="0"/>
              <a:pPr/>
              <a:t>11/3/08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4BD9A37-2ADF-7440-8E94-2B87B2767A6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AU"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AU"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5" name="Date Placeholder 4"/>
          <p:cNvSpPr>
            <a:spLocks noGrp="1"/>
          </p:cNvSpPr>
          <p:nvPr>
            <p:ph type="dt" sz="half" idx="10"/>
          </p:nvPr>
        </p:nvSpPr>
        <p:spPr/>
        <p:txBody>
          <a:bodyPr/>
          <a:lstStyle/>
          <a:p>
            <a:fld id="{96C22C5A-45CC-1845-8F07-F7CF0D8D42A6}" type="datetimeFigureOut">
              <a:rPr lang="en-US" smtClean="0"/>
              <a:pPr/>
              <a:t>11/3/08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AU"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AU" smtClean="0"/>
              <a:t>Click to edit Master text styles</a:t>
            </a:r>
          </a:p>
        </p:txBody>
      </p:sp>
      <p:sp>
        <p:nvSpPr>
          <p:cNvPr id="5" name="Date Placeholder 4"/>
          <p:cNvSpPr>
            <a:spLocks noGrp="1"/>
          </p:cNvSpPr>
          <p:nvPr>
            <p:ph type="dt" sz="half" idx="10"/>
          </p:nvPr>
        </p:nvSpPr>
        <p:spPr/>
        <p:txBody>
          <a:bodyPr/>
          <a:lstStyle/>
          <a:p>
            <a:fld id="{96C22C5A-45CC-1845-8F07-F7CF0D8D42A6}" type="datetimeFigureOut">
              <a:rPr lang="en-US" smtClean="0"/>
              <a:pPr/>
              <a:t>11/3/08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14BD9A37-2ADF-7440-8E94-2B87B2767A6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AU"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AU" dirty="0" smtClean="0"/>
              <a:t>Click to edit Master title style</a:t>
            </a:r>
            <a:endParaRPr kumimoji="0" lang="en-US" dirty="0"/>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AU" smtClean="0"/>
              <a:t>Click to edit Master text styles</a:t>
            </a:r>
          </a:p>
          <a:p>
            <a:pPr lvl="1" eaLnBrk="1" latinLnBrk="0" hangingPunct="1"/>
            <a:r>
              <a:rPr kumimoji="0" lang="en-AU" smtClean="0"/>
              <a:t>Second level</a:t>
            </a:r>
          </a:p>
          <a:p>
            <a:pPr lvl="2" eaLnBrk="1" latinLnBrk="0" hangingPunct="1"/>
            <a:r>
              <a:rPr kumimoji="0" lang="en-AU" smtClean="0"/>
              <a:t>Third level</a:t>
            </a:r>
          </a:p>
          <a:p>
            <a:pPr lvl="3" eaLnBrk="1" latinLnBrk="0" hangingPunct="1"/>
            <a:r>
              <a:rPr kumimoji="0" lang="en-AU" smtClean="0"/>
              <a:t>Fourth level</a:t>
            </a:r>
          </a:p>
          <a:p>
            <a:pPr lvl="4" eaLnBrk="1" latinLnBrk="0" hangingPunct="1"/>
            <a:r>
              <a:rPr kumimoji="0" lang="en-AU"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6C22C5A-45CC-1845-8F07-F7CF0D8D42A6}" type="datetimeFigureOut">
              <a:rPr lang="en-US" smtClean="0"/>
              <a:pPr/>
              <a:t>11/3/08</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4BD9A37-2ADF-7440-8E94-2B87B2767A6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dk1" tx1="lt1" bg2="dk2" tx2="lt2" accent1="accent1" accent2="accent2" accent3="accent3" accent4="accent4" accent5="accent5" accent6="accent6" hlink="hlink" folHlink="folHlink"/>
  <p:sldLayoutIdLst>
    <p:sldLayoutId id="2147484132" r:id="rId1"/>
    <p:sldLayoutId id="2147484133" r:id="rId2"/>
    <p:sldLayoutId id="2147484134" r:id="rId3"/>
    <p:sldLayoutId id="2147484135" r:id="rId4"/>
    <p:sldLayoutId id="2147484136" r:id="rId5"/>
    <p:sldLayoutId id="2147484137" r:id="rId6"/>
    <p:sldLayoutId id="2147484138" r:id="rId7"/>
    <p:sldLayoutId id="2147484139" r:id="rId8"/>
    <p:sldLayoutId id="2147484140" r:id="rId9"/>
    <p:sldLayoutId id="2147484141" r:id="rId10"/>
    <p:sldLayoutId id="214748414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3"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Wide–field mapping with Mopra</a:t>
            </a:r>
            <a:endParaRPr lang="en-US" dirty="0"/>
          </a:p>
        </p:txBody>
      </p:sp>
      <p:sp>
        <p:nvSpPr>
          <p:cNvPr id="3" name="Subtitle 2"/>
          <p:cNvSpPr>
            <a:spLocks noGrp="1"/>
          </p:cNvSpPr>
          <p:nvPr>
            <p:ph type="subTitle" idx="1"/>
          </p:nvPr>
        </p:nvSpPr>
        <p:spPr/>
        <p:txBody>
          <a:bodyPr>
            <a:normAutofit/>
          </a:bodyPr>
          <a:lstStyle/>
          <a:p>
            <a:r>
              <a:rPr lang="en-US" dirty="0" smtClean="0"/>
              <a:t>CO, CS or other molecules?</a:t>
            </a:r>
            <a:endParaRPr lang="en-US" dirty="0"/>
          </a:p>
        </p:txBody>
      </p:sp>
      <p:sp>
        <p:nvSpPr>
          <p:cNvPr id="4" name="TextBox 3"/>
          <p:cNvSpPr txBox="1"/>
          <p:nvPr/>
        </p:nvSpPr>
        <p:spPr>
          <a:xfrm>
            <a:off x="1828800" y="4267200"/>
            <a:ext cx="5715000" cy="461665"/>
          </a:xfrm>
          <a:prstGeom prst="rect">
            <a:avLst/>
          </a:prstGeom>
          <a:noFill/>
        </p:spPr>
        <p:txBody>
          <a:bodyPr wrap="square" rtlCol="0">
            <a:spAutoFit/>
          </a:bodyPr>
          <a:lstStyle/>
          <a:p>
            <a:r>
              <a:rPr lang="en-US" sz="2400" dirty="0" smtClean="0"/>
              <a:t>Maria Cunningham, UNSW</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Autofit/>
          </a:bodyPr>
          <a:lstStyle/>
          <a:p>
            <a:r>
              <a:rPr lang="en-US" sz="4000" dirty="0" smtClean="0"/>
              <a:t>Energy Transfer through the ISM: the need for a CO survey</a:t>
            </a:r>
            <a:endParaRPr lang="en-US" sz="4000" dirty="0"/>
          </a:p>
        </p:txBody>
      </p:sp>
      <p:sp>
        <p:nvSpPr>
          <p:cNvPr id="9" name="Content Placeholder 8"/>
          <p:cNvSpPr>
            <a:spLocks noGrp="1"/>
          </p:cNvSpPr>
          <p:nvPr>
            <p:ph idx="1"/>
          </p:nvPr>
        </p:nvSpPr>
        <p:spPr/>
        <p:txBody>
          <a:bodyPr>
            <a:normAutofit lnSpcReduction="10000"/>
          </a:bodyPr>
          <a:lstStyle/>
          <a:p>
            <a:r>
              <a:rPr lang="en-US" dirty="0" err="1" smtClean="0"/>
              <a:t>Hennebelle</a:t>
            </a:r>
            <a:r>
              <a:rPr lang="en-US" dirty="0" smtClean="0"/>
              <a:t> et al., 2007, A&amp;A, 465, 445 (and see talk, July 2007, ATNF talk archive) use MHD simulations to show that:</a:t>
            </a:r>
          </a:p>
          <a:p>
            <a:pPr lvl="1"/>
            <a:r>
              <a:rPr lang="en-US" dirty="0" smtClean="0"/>
              <a:t>The HI is the ISM is two phase: Warm Neutral Medium, and Cool Neutral Medium</a:t>
            </a:r>
          </a:p>
          <a:p>
            <a:pPr lvl="1"/>
            <a:r>
              <a:rPr lang="en-US" dirty="0" smtClean="0"/>
              <a:t>Phase change from WNM to CNM occurs where WNM flows converge.</a:t>
            </a:r>
          </a:p>
          <a:p>
            <a:pPr lvl="1"/>
            <a:r>
              <a:rPr lang="en-US" dirty="0" smtClean="0"/>
              <a:t>Molecular clouds form from CNM.</a:t>
            </a:r>
          </a:p>
          <a:p>
            <a:pPr lvl="1"/>
            <a:r>
              <a:rPr lang="en-US" dirty="0" smtClean="0"/>
              <a:t>The turbulent cascade may start in the CNM, with the molecular gas being basically a denser phase of the CNM.</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8" name="TextBox 7"/>
          <p:cNvSpPr txBox="1"/>
          <p:nvPr/>
        </p:nvSpPr>
        <p:spPr>
          <a:xfrm>
            <a:off x="838200" y="1447800"/>
            <a:ext cx="6934200" cy="369332"/>
          </a:xfrm>
          <a:prstGeom prst="rect">
            <a:avLst/>
          </a:prstGeom>
          <a:noFill/>
        </p:spPr>
        <p:txBody>
          <a:bodyPr wrap="square" rtlCol="0">
            <a:spAutoFit/>
          </a:bodyPr>
          <a:lstStyle/>
          <a:p>
            <a:endParaRPr lang="en-US" dirty="0"/>
          </a:p>
        </p:txBody>
      </p:sp>
      <p:sp>
        <p:nvSpPr>
          <p:cNvPr id="12" name="Title 11"/>
          <p:cNvSpPr>
            <a:spLocks noGrp="1"/>
          </p:cNvSpPr>
          <p:nvPr>
            <p:ph type="title"/>
          </p:nvPr>
        </p:nvSpPr>
        <p:spPr>
          <a:xfrm>
            <a:off x="457200" y="304800"/>
            <a:ext cx="8229600" cy="762000"/>
          </a:xfrm>
        </p:spPr>
        <p:txBody>
          <a:bodyPr>
            <a:normAutofit/>
          </a:bodyPr>
          <a:lstStyle/>
          <a:p>
            <a:r>
              <a:rPr lang="en-US" sz="4000" dirty="0" smtClean="0">
                <a:solidFill>
                  <a:srgbClr val="DBF5F9"/>
                </a:solidFill>
              </a:rPr>
              <a:t>Energy Transfer through the ISM</a:t>
            </a:r>
            <a:endParaRPr lang="en-US" sz="4000" dirty="0"/>
          </a:p>
        </p:txBody>
      </p:sp>
      <p:sp>
        <p:nvSpPr>
          <p:cNvPr id="13" name="Content Placeholder 12"/>
          <p:cNvSpPr>
            <a:spLocks noGrp="1"/>
          </p:cNvSpPr>
          <p:nvPr>
            <p:ph idx="1"/>
          </p:nvPr>
        </p:nvSpPr>
        <p:spPr>
          <a:xfrm>
            <a:off x="457200" y="1447800"/>
            <a:ext cx="8229600" cy="5181600"/>
          </a:xfrm>
        </p:spPr>
        <p:txBody>
          <a:bodyPr>
            <a:normAutofit/>
          </a:bodyPr>
          <a:lstStyle/>
          <a:p>
            <a:r>
              <a:rPr lang="en-US" dirty="0" smtClean="0"/>
              <a:t>The properties of molecular clouds may largely be determined by the CNM out of which they have formed.</a:t>
            </a:r>
          </a:p>
          <a:p>
            <a:r>
              <a:rPr lang="en-US" dirty="0" smtClean="0"/>
              <a:t>A CO survey, combined with SGPS data (McClure Griffiths et al. 2005), can test this scenario.</a:t>
            </a:r>
          </a:p>
          <a:p>
            <a:r>
              <a:rPr lang="en-US" dirty="0" smtClean="0"/>
              <a:t>It will also determine if the HI is the main source of energy input, or if energy goes into the </a:t>
            </a:r>
            <a:r>
              <a:rPr lang="en-US" dirty="0" smtClean="0">
                <a:solidFill>
                  <a:srgbClr val="FFFF00"/>
                </a:solidFill>
              </a:rPr>
              <a:t>molecular </a:t>
            </a:r>
            <a:r>
              <a:rPr lang="en-US" dirty="0" smtClean="0"/>
              <a:t>phase at scales larger than 20 pc, due to super bubbles etc. Only CO can probe the molecular gas at scales larger than ~20 pc.</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stretch>
            <a:fillRect/>
          </a:stretch>
        </p:blipFill>
        <p:spPr>
          <a:xfrm>
            <a:off x="-457200" y="-457200"/>
            <a:ext cx="10058400" cy="7772400"/>
          </a:xfrm>
          <a:prstGeom prst="rect">
            <a:avLst/>
          </a:prstGeom>
        </p:spPr>
      </p:pic>
      <p:sp>
        <p:nvSpPr>
          <p:cNvPr id="4" name="TextBox 3"/>
          <p:cNvSpPr txBox="1"/>
          <p:nvPr/>
        </p:nvSpPr>
        <p:spPr>
          <a:xfrm>
            <a:off x="0" y="240268"/>
            <a:ext cx="9144000" cy="369332"/>
          </a:xfrm>
          <a:prstGeom prst="rect">
            <a:avLst/>
          </a:prstGeom>
          <a:solidFill>
            <a:schemeClr val="tx1"/>
          </a:solidFill>
        </p:spPr>
        <p:txBody>
          <a:bodyPr wrap="square" rtlCol="0">
            <a:spAutoFit/>
          </a:bodyPr>
          <a:lstStyle/>
          <a:p>
            <a:r>
              <a:rPr lang="en-US" dirty="0" smtClean="0">
                <a:solidFill>
                  <a:schemeClr val="bg1">
                    <a:lumMod val="95000"/>
                    <a:lumOff val="5000"/>
                  </a:schemeClr>
                </a:solidFill>
              </a:rPr>
              <a:t>Black </a:t>
            </a:r>
            <a:r>
              <a:rPr lang="en-US" dirty="0" smtClean="0">
                <a:solidFill>
                  <a:schemeClr val="accent1">
                    <a:lumMod val="50000"/>
                  </a:schemeClr>
                </a:solidFill>
              </a:rPr>
              <a:t>– </a:t>
            </a:r>
            <a:r>
              <a:rPr lang="en-US" dirty="0" err="1" smtClean="0">
                <a:solidFill>
                  <a:schemeClr val="accent1">
                    <a:lumMod val="50000"/>
                  </a:schemeClr>
                </a:solidFill>
              </a:rPr>
              <a:t>Parkes</a:t>
            </a:r>
            <a:r>
              <a:rPr lang="en-US" dirty="0" smtClean="0">
                <a:solidFill>
                  <a:schemeClr val="accent1">
                    <a:lumMod val="50000"/>
                  </a:schemeClr>
                </a:solidFill>
              </a:rPr>
              <a:t> HI SGPS, </a:t>
            </a:r>
            <a:r>
              <a:rPr lang="en-US" dirty="0" smtClean="0">
                <a:solidFill>
                  <a:srgbClr val="008000"/>
                </a:solidFill>
              </a:rPr>
              <a:t>Green </a:t>
            </a:r>
            <a:r>
              <a:rPr lang="en-US" dirty="0" smtClean="0">
                <a:solidFill>
                  <a:schemeClr val="accent1">
                    <a:lumMod val="50000"/>
                  </a:schemeClr>
                </a:solidFill>
              </a:rPr>
              <a:t>– </a:t>
            </a:r>
            <a:r>
              <a:rPr lang="en-US" dirty="0" err="1" smtClean="0">
                <a:solidFill>
                  <a:schemeClr val="accent1">
                    <a:lumMod val="50000"/>
                  </a:schemeClr>
                </a:solidFill>
              </a:rPr>
              <a:t>Parkes</a:t>
            </a:r>
            <a:r>
              <a:rPr lang="en-US" dirty="0" smtClean="0">
                <a:solidFill>
                  <a:schemeClr val="accent1">
                    <a:lumMod val="50000"/>
                  </a:schemeClr>
                </a:solidFill>
              </a:rPr>
              <a:t> +ATCA SGPS  (McClure- Griffiths et al., 2005)</a:t>
            </a:r>
            <a:endParaRPr lang="en-US" dirty="0">
              <a:solidFill>
                <a:schemeClr val="accent1">
                  <a:lumMod val="50000"/>
                </a:schemeClr>
              </a:solidFill>
            </a:endParaRPr>
          </a:p>
        </p:txBody>
      </p:sp>
      <p:sp>
        <p:nvSpPr>
          <p:cNvPr id="5" name="TextBox 4"/>
          <p:cNvSpPr txBox="1"/>
          <p:nvPr/>
        </p:nvSpPr>
        <p:spPr>
          <a:xfrm>
            <a:off x="1371600" y="4687669"/>
            <a:ext cx="4800600" cy="369332"/>
          </a:xfrm>
          <a:prstGeom prst="rect">
            <a:avLst/>
          </a:prstGeom>
          <a:noFill/>
        </p:spPr>
        <p:txBody>
          <a:bodyPr wrap="square" rtlCol="0">
            <a:spAutoFit/>
          </a:bodyPr>
          <a:lstStyle/>
          <a:p>
            <a:r>
              <a:rPr lang="en-US" dirty="0" smtClean="0">
                <a:solidFill>
                  <a:schemeClr val="tx2">
                    <a:lumMod val="50000"/>
                  </a:schemeClr>
                </a:solidFill>
              </a:rPr>
              <a:t>Blue </a:t>
            </a:r>
            <a:r>
              <a:rPr lang="en-US" dirty="0" smtClean="0">
                <a:solidFill>
                  <a:schemeClr val="accent1">
                    <a:lumMod val="50000"/>
                  </a:schemeClr>
                </a:solidFill>
              </a:rPr>
              <a:t>– CO, </a:t>
            </a:r>
            <a:r>
              <a:rPr lang="en-US" dirty="0" err="1" smtClean="0">
                <a:solidFill>
                  <a:schemeClr val="accent1">
                    <a:lumMod val="50000"/>
                  </a:schemeClr>
                </a:solidFill>
              </a:rPr>
              <a:t>Bains</a:t>
            </a:r>
            <a:r>
              <a:rPr lang="en-US" dirty="0" smtClean="0">
                <a:solidFill>
                  <a:schemeClr val="accent1">
                    <a:lumMod val="50000"/>
                  </a:schemeClr>
                </a:solidFill>
              </a:rPr>
              <a:t> et al. 2006</a:t>
            </a:r>
            <a:endParaRPr lang="en-US"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57200" y="-457200"/>
            <a:ext cx="10058400" cy="7772400"/>
          </a:xfrm>
          <a:prstGeom prst="rect">
            <a:avLst/>
          </a:prstGeom>
        </p:spPr>
      </p:pic>
      <p:sp>
        <p:nvSpPr>
          <p:cNvPr id="4" name="TextBox 3"/>
          <p:cNvSpPr txBox="1"/>
          <p:nvPr/>
        </p:nvSpPr>
        <p:spPr>
          <a:xfrm>
            <a:off x="381000" y="-152400"/>
            <a:ext cx="8763000" cy="461665"/>
          </a:xfrm>
          <a:prstGeom prst="rect">
            <a:avLst/>
          </a:prstGeom>
          <a:noFill/>
        </p:spPr>
        <p:txBody>
          <a:bodyPr wrap="square" rtlCol="0">
            <a:spAutoFit/>
          </a:bodyPr>
          <a:lstStyle/>
          <a:p>
            <a:r>
              <a:rPr lang="en-US" sz="2400" dirty="0" smtClean="0">
                <a:solidFill>
                  <a:srgbClr val="008000"/>
                </a:solidFill>
              </a:rPr>
              <a:t>HI – </a:t>
            </a:r>
            <a:r>
              <a:rPr lang="en-US" sz="2400" dirty="0" err="1" smtClean="0">
                <a:solidFill>
                  <a:srgbClr val="008000"/>
                </a:solidFill>
              </a:rPr>
              <a:t>greyscale</a:t>
            </a:r>
            <a:r>
              <a:rPr lang="en-US" sz="2400" dirty="0" smtClean="0">
                <a:solidFill>
                  <a:srgbClr val="008000"/>
                </a:solidFill>
              </a:rPr>
              <a:t> + 13CO – contours (black) -59 km/</a:t>
            </a:r>
            <a:r>
              <a:rPr lang="en-US" sz="2400" dirty="0" err="1" smtClean="0">
                <a:solidFill>
                  <a:srgbClr val="008000"/>
                </a:solidFill>
              </a:rPr>
              <a:t>s</a:t>
            </a:r>
            <a:endParaRPr lang="en-US" sz="2400" dirty="0">
              <a:solidFill>
                <a:srgbClr val="008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57200" y="-457200"/>
            <a:ext cx="10058400" cy="7772400"/>
          </a:xfrm>
          <a:prstGeom prst="rect">
            <a:avLst/>
          </a:prstGeom>
        </p:spPr>
      </p:pic>
      <p:sp>
        <p:nvSpPr>
          <p:cNvPr id="4" name="TextBox 3"/>
          <p:cNvSpPr txBox="1"/>
          <p:nvPr/>
        </p:nvSpPr>
        <p:spPr>
          <a:xfrm>
            <a:off x="381000" y="-152400"/>
            <a:ext cx="8763000" cy="461665"/>
          </a:xfrm>
          <a:prstGeom prst="rect">
            <a:avLst/>
          </a:prstGeom>
          <a:noFill/>
        </p:spPr>
        <p:txBody>
          <a:bodyPr wrap="square" rtlCol="0">
            <a:spAutoFit/>
          </a:bodyPr>
          <a:lstStyle/>
          <a:p>
            <a:r>
              <a:rPr lang="en-US" sz="2400" dirty="0" smtClean="0">
                <a:solidFill>
                  <a:srgbClr val="008000"/>
                </a:solidFill>
              </a:rPr>
              <a:t>HI – </a:t>
            </a:r>
            <a:r>
              <a:rPr lang="en-US" sz="2400" dirty="0" err="1" smtClean="0">
                <a:solidFill>
                  <a:srgbClr val="008000"/>
                </a:solidFill>
              </a:rPr>
              <a:t>greyscale</a:t>
            </a:r>
            <a:r>
              <a:rPr lang="en-US" sz="2400" dirty="0" smtClean="0">
                <a:solidFill>
                  <a:srgbClr val="008000"/>
                </a:solidFill>
              </a:rPr>
              <a:t> + 13CO – contours (black) -57 km/</a:t>
            </a:r>
            <a:r>
              <a:rPr lang="en-US" sz="2400" dirty="0" err="1" smtClean="0">
                <a:solidFill>
                  <a:srgbClr val="008000"/>
                </a:solidFill>
              </a:rPr>
              <a:t>s</a:t>
            </a:r>
            <a:endParaRPr lang="en-US" sz="2400" dirty="0">
              <a:solidFill>
                <a:srgbClr val="008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57200" y="-457200"/>
            <a:ext cx="10058400" cy="7772400"/>
          </a:xfrm>
          <a:prstGeom prst="rect">
            <a:avLst/>
          </a:prstGeom>
        </p:spPr>
      </p:pic>
      <p:sp>
        <p:nvSpPr>
          <p:cNvPr id="4" name="TextBox 3"/>
          <p:cNvSpPr txBox="1"/>
          <p:nvPr/>
        </p:nvSpPr>
        <p:spPr>
          <a:xfrm>
            <a:off x="381000" y="-152400"/>
            <a:ext cx="8763000" cy="461665"/>
          </a:xfrm>
          <a:prstGeom prst="rect">
            <a:avLst/>
          </a:prstGeom>
          <a:noFill/>
        </p:spPr>
        <p:txBody>
          <a:bodyPr wrap="square" rtlCol="0">
            <a:spAutoFit/>
          </a:bodyPr>
          <a:lstStyle/>
          <a:p>
            <a:r>
              <a:rPr lang="en-US" sz="2400" dirty="0" smtClean="0">
                <a:solidFill>
                  <a:srgbClr val="008000"/>
                </a:solidFill>
              </a:rPr>
              <a:t>HI – </a:t>
            </a:r>
            <a:r>
              <a:rPr lang="en-US" sz="2400" dirty="0" err="1" smtClean="0">
                <a:solidFill>
                  <a:srgbClr val="008000"/>
                </a:solidFill>
              </a:rPr>
              <a:t>greyscale</a:t>
            </a:r>
            <a:r>
              <a:rPr lang="en-US" sz="2400" dirty="0" smtClean="0">
                <a:solidFill>
                  <a:srgbClr val="008000"/>
                </a:solidFill>
              </a:rPr>
              <a:t> + 13CO – contours (black) -53 km/</a:t>
            </a:r>
            <a:r>
              <a:rPr lang="en-US" sz="2400" dirty="0" err="1" smtClean="0">
                <a:solidFill>
                  <a:srgbClr val="008000"/>
                </a:solidFill>
              </a:rPr>
              <a:t>s</a:t>
            </a:r>
            <a:endParaRPr lang="en-US" sz="2400" dirty="0">
              <a:solidFill>
                <a:srgbClr val="008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57200" y="-457200"/>
            <a:ext cx="10058400" cy="7772400"/>
          </a:xfrm>
          <a:prstGeom prst="rect">
            <a:avLst/>
          </a:prstGeom>
        </p:spPr>
      </p:pic>
      <p:sp>
        <p:nvSpPr>
          <p:cNvPr id="4" name="TextBox 3"/>
          <p:cNvSpPr txBox="1"/>
          <p:nvPr/>
        </p:nvSpPr>
        <p:spPr>
          <a:xfrm>
            <a:off x="381000" y="-152400"/>
            <a:ext cx="8763000" cy="461665"/>
          </a:xfrm>
          <a:prstGeom prst="rect">
            <a:avLst/>
          </a:prstGeom>
          <a:noFill/>
        </p:spPr>
        <p:txBody>
          <a:bodyPr wrap="square" rtlCol="0">
            <a:spAutoFit/>
          </a:bodyPr>
          <a:lstStyle/>
          <a:p>
            <a:r>
              <a:rPr lang="en-US" sz="2400" dirty="0" smtClean="0">
                <a:solidFill>
                  <a:srgbClr val="008000"/>
                </a:solidFill>
              </a:rPr>
              <a:t>HI – </a:t>
            </a:r>
            <a:r>
              <a:rPr lang="en-US" sz="2400" dirty="0" err="1" smtClean="0">
                <a:solidFill>
                  <a:srgbClr val="008000"/>
                </a:solidFill>
              </a:rPr>
              <a:t>greyscale</a:t>
            </a:r>
            <a:r>
              <a:rPr lang="en-US" sz="2400" dirty="0" smtClean="0">
                <a:solidFill>
                  <a:srgbClr val="008000"/>
                </a:solidFill>
              </a:rPr>
              <a:t> + 13CO – contours (black) -51 km/</a:t>
            </a:r>
            <a:r>
              <a:rPr lang="en-US" sz="2400" dirty="0" err="1" smtClean="0">
                <a:solidFill>
                  <a:srgbClr val="008000"/>
                </a:solidFill>
              </a:rPr>
              <a:t>s</a:t>
            </a:r>
            <a:endParaRPr lang="en-US" sz="2400" dirty="0">
              <a:solidFill>
                <a:srgbClr val="008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57200" y="-457200"/>
            <a:ext cx="10058400" cy="7772400"/>
          </a:xfrm>
          <a:prstGeom prst="rect">
            <a:avLst/>
          </a:prstGeom>
        </p:spPr>
      </p:pic>
      <p:sp>
        <p:nvSpPr>
          <p:cNvPr id="4" name="TextBox 3"/>
          <p:cNvSpPr txBox="1"/>
          <p:nvPr/>
        </p:nvSpPr>
        <p:spPr>
          <a:xfrm>
            <a:off x="381000" y="-152400"/>
            <a:ext cx="8763000" cy="461665"/>
          </a:xfrm>
          <a:prstGeom prst="rect">
            <a:avLst/>
          </a:prstGeom>
          <a:noFill/>
        </p:spPr>
        <p:txBody>
          <a:bodyPr wrap="square" rtlCol="0">
            <a:spAutoFit/>
          </a:bodyPr>
          <a:lstStyle/>
          <a:p>
            <a:r>
              <a:rPr lang="en-US" sz="2400" dirty="0" smtClean="0">
                <a:solidFill>
                  <a:srgbClr val="008000"/>
                </a:solidFill>
              </a:rPr>
              <a:t>HI – </a:t>
            </a:r>
            <a:r>
              <a:rPr lang="en-US" sz="2400" dirty="0" err="1" smtClean="0">
                <a:solidFill>
                  <a:srgbClr val="008000"/>
                </a:solidFill>
              </a:rPr>
              <a:t>greyscale</a:t>
            </a:r>
            <a:r>
              <a:rPr lang="en-US" sz="2400" dirty="0" smtClean="0">
                <a:solidFill>
                  <a:srgbClr val="008000"/>
                </a:solidFill>
              </a:rPr>
              <a:t> + 13CO – contours (black) -48 km/</a:t>
            </a:r>
            <a:r>
              <a:rPr lang="en-US" sz="2400" dirty="0" err="1" smtClean="0">
                <a:solidFill>
                  <a:srgbClr val="008000"/>
                </a:solidFill>
              </a:rPr>
              <a:t>s</a:t>
            </a:r>
            <a:endParaRPr lang="en-US" sz="2400" dirty="0">
              <a:solidFill>
                <a:srgbClr val="008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1143000"/>
          </a:xfrm>
        </p:spPr>
        <p:txBody>
          <a:bodyPr>
            <a:noAutofit/>
          </a:bodyPr>
          <a:lstStyle/>
          <a:p>
            <a:r>
              <a:rPr lang="en-US" sz="4000" dirty="0" smtClean="0"/>
              <a:t>Other Considerations, other wavelengths</a:t>
            </a:r>
            <a:endParaRPr lang="en-US" sz="4000" dirty="0"/>
          </a:p>
        </p:txBody>
      </p:sp>
      <p:sp>
        <p:nvSpPr>
          <p:cNvPr id="5" name="Content Placeholder 4"/>
          <p:cNvSpPr>
            <a:spLocks noGrp="1"/>
          </p:cNvSpPr>
          <p:nvPr>
            <p:ph idx="1"/>
          </p:nvPr>
        </p:nvSpPr>
        <p:spPr>
          <a:xfrm>
            <a:off x="457200" y="1828800"/>
            <a:ext cx="8229600" cy="4724400"/>
          </a:xfrm>
        </p:spPr>
        <p:txBody>
          <a:bodyPr>
            <a:normAutofit fontScale="92500"/>
          </a:bodyPr>
          <a:lstStyle/>
          <a:p>
            <a:r>
              <a:rPr lang="en-US" dirty="0" smtClean="0"/>
              <a:t>A CO southern Galactic plane survey will be useful for any ASKAP HI Galactic plane survey, for investigating the evolutionary cycle of interstellar matter (see e.g. Johnston et al. </a:t>
            </a:r>
            <a:r>
              <a:rPr lang="en-US" smtClean="0"/>
              <a:t>2007).</a:t>
            </a:r>
            <a:endParaRPr lang="en-US" dirty="0" smtClean="0"/>
          </a:p>
          <a:p>
            <a:endParaRPr lang="en-US" sz="973" dirty="0" smtClean="0"/>
          </a:p>
          <a:p>
            <a:r>
              <a:rPr lang="en-US" dirty="0" smtClean="0"/>
              <a:t> However, it was the multi-molecular line nature of the DQS which showed that the turbulent cascade continues to small scales in the G333 region. </a:t>
            </a:r>
          </a:p>
          <a:p>
            <a:endParaRPr lang="en-US" sz="973" dirty="0" smtClean="0"/>
          </a:p>
          <a:p>
            <a:r>
              <a:rPr lang="en-US" dirty="0" smtClean="0"/>
              <a:t>In other regions it may not, depending on the driving strength of the initial energy injection (from converging flows of HI or CO?), and from the properties of the local medium (magnetic fields, initial abundances?).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914400"/>
            <a:ext cx="8229600" cy="1143000"/>
          </a:xfrm>
        </p:spPr>
        <p:txBody>
          <a:bodyPr>
            <a:normAutofit fontScale="90000"/>
          </a:bodyPr>
          <a:lstStyle/>
          <a:p>
            <a:r>
              <a:rPr lang="en-US" dirty="0" smtClean="0"/>
              <a:t>Other Considerations, other wavelengths</a:t>
            </a:r>
            <a:endParaRPr lang="en-US" dirty="0"/>
          </a:p>
        </p:txBody>
      </p:sp>
      <p:sp>
        <p:nvSpPr>
          <p:cNvPr id="5" name="Content Placeholder 4"/>
          <p:cNvSpPr>
            <a:spLocks noGrp="1"/>
          </p:cNvSpPr>
          <p:nvPr>
            <p:ph idx="1"/>
          </p:nvPr>
        </p:nvSpPr>
        <p:spPr>
          <a:xfrm>
            <a:off x="457200" y="2286000"/>
            <a:ext cx="8229600" cy="4343400"/>
          </a:xfrm>
        </p:spPr>
        <p:txBody>
          <a:bodyPr>
            <a:normAutofit/>
          </a:bodyPr>
          <a:lstStyle/>
          <a:p>
            <a:r>
              <a:rPr lang="en-US" dirty="0" smtClean="0"/>
              <a:t>As well as the CO over a large area (order tens of degrees), multi-molecular line mapping is needed (order of ~20 pc) to determine the energy transfer through to smaller scales, for regions with different properties to G333. </a:t>
            </a:r>
          </a:p>
          <a:p>
            <a:endParaRPr lang="en-US" dirty="0" smtClean="0"/>
          </a:p>
          <a:p>
            <a:r>
              <a:rPr lang="en-US" dirty="0" smtClean="0"/>
              <a:t>For example, G331 has a particularly strong magnetic field, the Vela molecular ridge (~G265) has a mix of high and low mass star formation, colliding flows of gas may be present around G317.</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62000"/>
            <a:ext cx="8229600" cy="1143000"/>
          </a:xfrm>
        </p:spPr>
        <p:txBody>
          <a:bodyPr>
            <a:normAutofit fontScale="90000"/>
          </a:bodyPr>
          <a:lstStyle/>
          <a:p>
            <a:r>
              <a:rPr sz="4400" dirty="0" smtClean="0"/>
              <a:t>Wide-field Surveys at mm wavelengths: putting the whole picture together</a:t>
            </a:r>
            <a:endParaRPr lang="en-US" sz="4400" dirty="0"/>
          </a:p>
        </p:txBody>
      </p:sp>
      <p:sp>
        <p:nvSpPr>
          <p:cNvPr id="7" name="Text Placeholder 6"/>
          <p:cNvSpPr>
            <a:spLocks noGrp="1"/>
          </p:cNvSpPr>
          <p:nvPr>
            <p:ph idx="1"/>
          </p:nvPr>
        </p:nvSpPr>
        <p:spPr>
          <a:xfrm>
            <a:off x="457200" y="2316480"/>
            <a:ext cx="8229600" cy="4389120"/>
          </a:xfrm>
        </p:spPr>
        <p:txBody>
          <a:bodyPr>
            <a:normAutofit/>
          </a:bodyPr>
          <a:lstStyle/>
          <a:p>
            <a:r>
              <a:rPr lang="en-US" sz="2800" dirty="0" smtClean="0"/>
              <a:t>Follow chemical abundances through the whole ISM.</a:t>
            </a:r>
          </a:p>
          <a:p>
            <a:endParaRPr lang="en-US" sz="2800" dirty="0" smtClean="0"/>
          </a:p>
          <a:p>
            <a:r>
              <a:rPr lang="en-US" sz="2800" dirty="0" smtClean="0"/>
              <a:t>Follow energy transfer through the gas: turbulent cascade, triggered star formation.</a:t>
            </a:r>
          </a:p>
          <a:p>
            <a:endParaRPr lang="en-US" sz="2800" dirty="0" smtClean="0"/>
          </a:p>
          <a:p>
            <a:r>
              <a:rPr lang="en-US" sz="2800" dirty="0" smtClean="0"/>
              <a:t>Determine relationship to other phases/ tracers e.g. HI, </a:t>
            </a:r>
            <a:r>
              <a:rPr lang="en-US" sz="2800" dirty="0" err="1" smtClean="0"/>
              <a:t>PDRs</a:t>
            </a:r>
            <a:endParaRPr lang="en-US" sz="2800" dirty="0" smtClean="0"/>
          </a:p>
          <a:p>
            <a:pPr>
              <a:buFont typeface="Arial"/>
              <a:buChar char="•"/>
            </a:pP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914400"/>
            <a:ext cx="8229600" cy="1143000"/>
          </a:xfrm>
        </p:spPr>
        <p:txBody>
          <a:bodyPr>
            <a:normAutofit fontScale="90000"/>
          </a:bodyPr>
          <a:lstStyle/>
          <a:p>
            <a:r>
              <a:rPr lang="en-US" dirty="0" smtClean="0"/>
              <a:t>Other Considerations, other wavelengths</a:t>
            </a:r>
            <a:endParaRPr lang="en-US" dirty="0"/>
          </a:p>
        </p:txBody>
      </p:sp>
      <p:sp>
        <p:nvSpPr>
          <p:cNvPr id="5" name="Content Placeholder 4"/>
          <p:cNvSpPr>
            <a:spLocks noGrp="1"/>
          </p:cNvSpPr>
          <p:nvPr>
            <p:ph idx="1"/>
          </p:nvPr>
        </p:nvSpPr>
        <p:spPr>
          <a:xfrm>
            <a:off x="457200" y="2819400"/>
            <a:ext cx="8229600" cy="3505200"/>
          </a:xfrm>
        </p:spPr>
        <p:txBody>
          <a:bodyPr/>
          <a:lstStyle/>
          <a:p>
            <a:pPr>
              <a:buNone/>
            </a:pPr>
            <a:r>
              <a:rPr lang="en-US" sz="2800" dirty="0" smtClean="0"/>
              <a:t>Surveys which span the two scales</a:t>
            </a:r>
          </a:p>
          <a:p>
            <a:pPr lvl="1"/>
            <a:r>
              <a:rPr lang="en-US" sz="2800" dirty="0" smtClean="0"/>
              <a:t> large area CO, and </a:t>
            </a:r>
          </a:p>
          <a:p>
            <a:pPr lvl="1"/>
            <a:r>
              <a:rPr lang="en-US" sz="2800" dirty="0" smtClean="0"/>
              <a:t> smaller area, more molecules – </a:t>
            </a:r>
          </a:p>
          <a:p>
            <a:pPr indent="0">
              <a:buNone/>
            </a:pPr>
            <a:r>
              <a:rPr lang="en-US" sz="2800" dirty="0" smtClean="0"/>
              <a:t>are needed to test the relationship between star formation outcomes and the large-scale properties of the ISM, relative to the effect of local factors.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381000"/>
            <a:ext cx="8229600" cy="1143000"/>
          </a:xfrm>
        </p:spPr>
        <p:txBody>
          <a:bodyPr/>
          <a:lstStyle/>
          <a:p>
            <a:r>
              <a:rPr lang="en-US" dirty="0" smtClean="0"/>
              <a:t>How can 7 mm help?</a:t>
            </a:r>
            <a:endParaRPr lang="en-US" dirty="0"/>
          </a:p>
        </p:txBody>
      </p:sp>
      <p:sp>
        <p:nvSpPr>
          <p:cNvPr id="5" name="Content Placeholder 4"/>
          <p:cNvSpPr>
            <a:spLocks noGrp="1"/>
          </p:cNvSpPr>
          <p:nvPr>
            <p:ph idx="1"/>
          </p:nvPr>
        </p:nvSpPr>
        <p:spPr>
          <a:xfrm>
            <a:off x="457200" y="1828800"/>
            <a:ext cx="8229600" cy="4495800"/>
          </a:xfrm>
        </p:spPr>
        <p:txBody>
          <a:bodyPr>
            <a:noAutofit/>
          </a:bodyPr>
          <a:lstStyle/>
          <a:p>
            <a:r>
              <a:rPr lang="en-US" sz="2800" dirty="0" smtClean="0"/>
              <a:t>The Mopra beam at this frequency is such that the resolution is ~ 1 pc at ~3.5 </a:t>
            </a:r>
            <a:r>
              <a:rPr lang="en-US" sz="2800" dirty="0" err="1" smtClean="0"/>
              <a:t>kpc</a:t>
            </a:r>
            <a:r>
              <a:rPr lang="en-US" sz="2800" dirty="0" smtClean="0"/>
              <a:t>.</a:t>
            </a:r>
          </a:p>
          <a:p>
            <a:endParaRPr lang="en-US" sz="2800" dirty="0" smtClean="0"/>
          </a:p>
          <a:p>
            <a:r>
              <a:rPr lang="en-US" sz="2800" dirty="0" smtClean="0"/>
              <a:t>The larger beam and typically better </a:t>
            </a:r>
            <a:r>
              <a:rPr lang="en-US" sz="2800" dirty="0" err="1" smtClean="0"/>
              <a:t>T</a:t>
            </a:r>
            <a:r>
              <a:rPr lang="en-US" sz="2800" baseline="-25000" dirty="0" err="1" smtClean="0"/>
              <a:t>sys</a:t>
            </a:r>
            <a:r>
              <a:rPr lang="en-US" sz="2800" dirty="0" smtClean="0"/>
              <a:t> (</a:t>
            </a:r>
            <a:r>
              <a:rPr lang="en-US" sz="2800" dirty="0" err="1" smtClean="0"/>
              <a:t>T</a:t>
            </a:r>
            <a:r>
              <a:rPr lang="en-US" sz="2800" baseline="-25000" dirty="0" err="1" smtClean="0"/>
              <a:t>rx</a:t>
            </a:r>
            <a:r>
              <a:rPr lang="en-US" sz="2800" dirty="0" smtClean="0"/>
              <a:t>  and </a:t>
            </a:r>
            <a:r>
              <a:rPr lang="en-US" sz="2800" dirty="0" err="1" smtClean="0"/>
              <a:t>T</a:t>
            </a:r>
            <a:r>
              <a:rPr lang="en-US" sz="2800" baseline="-25000" dirty="0" err="1" smtClean="0"/>
              <a:t>atm</a:t>
            </a:r>
            <a:r>
              <a:rPr lang="en-US" sz="2800" dirty="0" smtClean="0"/>
              <a:t>) mean that the dense gas can be probed over larger spatial scales than at 3 mm, because of ~4x increase in mapping speed </a:t>
            </a:r>
            <a:r>
              <a:rPr lang="en-US" sz="2800" dirty="0" err="1" smtClean="0"/>
              <a:t>c.f</a:t>
            </a:r>
            <a:r>
              <a:rPr lang="en-US" sz="2800" dirty="0" smtClean="0"/>
              <a:t> 3 mm.</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457200"/>
            <a:ext cx="8229600" cy="1143000"/>
          </a:xfrm>
        </p:spPr>
        <p:txBody>
          <a:bodyPr/>
          <a:lstStyle/>
          <a:p>
            <a:r>
              <a:rPr lang="en-US" dirty="0" smtClean="0"/>
              <a:t>How can 7 mm help?</a:t>
            </a:r>
            <a:endParaRPr lang="en-US" dirty="0"/>
          </a:p>
        </p:txBody>
      </p:sp>
      <p:sp>
        <p:nvSpPr>
          <p:cNvPr id="5" name="Content Placeholder 4"/>
          <p:cNvSpPr>
            <a:spLocks noGrp="1"/>
          </p:cNvSpPr>
          <p:nvPr>
            <p:ph idx="1"/>
          </p:nvPr>
        </p:nvSpPr>
        <p:spPr>
          <a:xfrm>
            <a:off x="457200" y="1935480"/>
            <a:ext cx="8229600" cy="4617720"/>
          </a:xfrm>
        </p:spPr>
        <p:txBody>
          <a:bodyPr>
            <a:normAutofit/>
          </a:bodyPr>
          <a:lstStyle/>
          <a:p>
            <a:r>
              <a:rPr lang="en-US" sz="2400" dirty="0" smtClean="0"/>
              <a:t>The CS 1-0 transition at 49 GHz traces gas with a critical density of ~2 </a:t>
            </a:r>
            <a:r>
              <a:rPr lang="en-US" sz="2400" dirty="0" err="1" smtClean="0"/>
              <a:t>x</a:t>
            </a:r>
            <a:r>
              <a:rPr lang="en-US" sz="2400" dirty="0" smtClean="0"/>
              <a:t> 10</a:t>
            </a:r>
            <a:r>
              <a:rPr lang="en-US" sz="2400" baseline="30000" dirty="0" smtClean="0"/>
              <a:t>4</a:t>
            </a:r>
            <a:r>
              <a:rPr lang="en-US" sz="2400" dirty="0" smtClean="0"/>
              <a:t> cm</a:t>
            </a:r>
            <a:r>
              <a:rPr lang="en-US" sz="2400" baseline="30000" dirty="0" smtClean="0"/>
              <a:t>-3</a:t>
            </a:r>
            <a:r>
              <a:rPr lang="en-US" sz="2400" dirty="0" smtClean="0"/>
              <a:t>. It is likely to be bright , widely distributed, and traces a critical density close to the denser tracers such as CS 2-1 and HCN 2-1.</a:t>
            </a:r>
          </a:p>
          <a:p>
            <a:endParaRPr lang="en-US" sz="973" dirty="0" smtClean="0"/>
          </a:p>
          <a:p>
            <a:r>
              <a:rPr lang="en-US" sz="2400" dirty="0" smtClean="0"/>
              <a:t>Comparing the spatial power spectrum from CS1—0 to that of CO will show how much of the energy is being transferred from large to small scales in different regions.</a:t>
            </a:r>
          </a:p>
          <a:p>
            <a:endParaRPr lang="en-US" sz="973" dirty="0" smtClean="0"/>
          </a:p>
          <a:p>
            <a:r>
              <a:rPr lang="en-US" sz="2400" dirty="0" smtClean="0"/>
              <a:t>Putting together information from HI (SGPS), CO (Mopra), and CS (Mopra) will give a large range of density scales over which to probe energy transfer and recycling within the ISM.</a:t>
            </a:r>
          </a:p>
          <a:p>
            <a:endParaRPr lang="en-US" sz="2400"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
            <a:ext cx="8229600" cy="1143000"/>
          </a:xfrm>
        </p:spPr>
        <p:txBody>
          <a:bodyPr>
            <a:normAutofit/>
          </a:bodyPr>
          <a:lstStyle/>
          <a:p>
            <a:r>
              <a:rPr lang="en-US" dirty="0" smtClean="0"/>
              <a:t>Some other considerations</a:t>
            </a:r>
            <a:endParaRPr lang="en-US" dirty="0"/>
          </a:p>
        </p:txBody>
      </p:sp>
      <p:sp>
        <p:nvSpPr>
          <p:cNvPr id="5" name="Content Placeholder 4"/>
          <p:cNvSpPr>
            <a:spLocks noGrp="1"/>
          </p:cNvSpPr>
          <p:nvPr>
            <p:ph idx="1"/>
          </p:nvPr>
        </p:nvSpPr>
        <p:spPr>
          <a:xfrm>
            <a:off x="457200" y="1524000"/>
            <a:ext cx="8229600" cy="5276460"/>
          </a:xfrm>
        </p:spPr>
        <p:txBody>
          <a:bodyPr wrap="square">
            <a:spAutoFit/>
          </a:bodyPr>
          <a:lstStyle/>
          <a:p>
            <a:r>
              <a:rPr lang="en-US" dirty="0" smtClean="0"/>
              <a:t>Optical depth: The wide bandwidth of Mopra means that optically thin isotopologues will be observed simultaneously with both CO and CS, to correct the density calculation for this effect.</a:t>
            </a:r>
          </a:p>
          <a:p>
            <a:endParaRPr lang="en-US" sz="973" dirty="0" smtClean="0"/>
          </a:p>
          <a:p>
            <a:r>
              <a:rPr lang="en-US" dirty="0" smtClean="0"/>
              <a:t>Other Molecules at 3-mm: Many CN transitions fall within the CO band (108 – 116 GHz). These transitions can be used to calculate  magnetic fields (</a:t>
            </a:r>
            <a:r>
              <a:rPr lang="en-US" dirty="0" err="1" smtClean="0"/>
              <a:t>Falgarone</a:t>
            </a:r>
            <a:r>
              <a:rPr lang="en-US" dirty="0" smtClean="0"/>
              <a:t> et al. 2008, A&amp;A, 487, 247). The sensitivity is unlikely to be good enough for this in the CO survey, but will point to regions for more sensitive observations.</a:t>
            </a:r>
          </a:p>
          <a:p>
            <a:pPr>
              <a:buNone/>
            </a:pPr>
            <a:endParaRPr lang="en-US" sz="2400" dirty="0" smtClean="0"/>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762000"/>
          </a:xfrm>
        </p:spPr>
        <p:txBody>
          <a:bodyPr>
            <a:normAutofit/>
          </a:bodyPr>
          <a:lstStyle/>
          <a:p>
            <a:r>
              <a:rPr lang="en-US" sz="4000" dirty="0" smtClean="0"/>
              <a:t>Bright molecules at 7 mm: 42 – 50 GHz</a:t>
            </a:r>
            <a:endParaRPr lang="en-US" sz="4000" dirty="0"/>
          </a:p>
        </p:txBody>
      </p:sp>
      <p:graphicFrame>
        <p:nvGraphicFramePr>
          <p:cNvPr id="7" name="Content Placeholder 6"/>
          <p:cNvGraphicFramePr>
            <a:graphicFrameLocks noGrp="1"/>
          </p:cNvGraphicFramePr>
          <p:nvPr>
            <p:ph idx="1"/>
          </p:nvPr>
        </p:nvGraphicFramePr>
        <p:xfrm>
          <a:off x="457200" y="1752600"/>
          <a:ext cx="8229600" cy="3235960"/>
        </p:xfrm>
        <a:graphic>
          <a:graphicData uri="http://schemas.openxmlformats.org/drawingml/2006/table">
            <a:tbl>
              <a:tblPr firstRow="1" bandRow="1">
                <a:tableStyleId>{5C22544A-7EE6-4342-B048-85BDC9FD1C3A}</a:tableStyleId>
              </a:tblPr>
              <a:tblGrid>
                <a:gridCol w="1676400"/>
                <a:gridCol w="1828800"/>
                <a:gridCol w="4724400"/>
              </a:tblGrid>
              <a:tr h="370840">
                <a:tc>
                  <a:txBody>
                    <a:bodyPr/>
                    <a:lstStyle/>
                    <a:p>
                      <a:r>
                        <a:rPr lang="en-US" dirty="0" smtClean="0"/>
                        <a:t>Transition</a:t>
                      </a:r>
                      <a:endParaRPr lang="en-US" dirty="0"/>
                    </a:p>
                  </a:txBody>
                  <a:tcPr/>
                </a:tc>
                <a:tc>
                  <a:txBody>
                    <a:bodyPr/>
                    <a:lstStyle/>
                    <a:p>
                      <a:r>
                        <a:rPr lang="en-US" dirty="0" smtClean="0"/>
                        <a:t>Frequency</a:t>
                      </a:r>
                      <a:endParaRPr lang="en-US" dirty="0"/>
                    </a:p>
                  </a:txBody>
                  <a:tcPr/>
                </a:tc>
                <a:tc>
                  <a:txBody>
                    <a:bodyPr/>
                    <a:lstStyle/>
                    <a:p>
                      <a:r>
                        <a:rPr lang="en-US" dirty="0" smtClean="0"/>
                        <a:t>Comments</a:t>
                      </a:r>
                      <a:endParaRPr lang="en-US" dirty="0"/>
                    </a:p>
                  </a:txBody>
                  <a:tcPr/>
                </a:tc>
              </a:tr>
              <a:tr h="370840">
                <a:tc>
                  <a:txBody>
                    <a:bodyPr/>
                    <a:lstStyle/>
                    <a:p>
                      <a:endParaRPr lang="en-US" dirty="0"/>
                    </a:p>
                  </a:txBody>
                  <a:tcPr/>
                </a:tc>
                <a:tc>
                  <a:txBody>
                    <a:bodyPr/>
                    <a:lstStyle/>
                    <a:p>
                      <a:r>
                        <a:rPr lang="en-US" baseline="0" dirty="0" smtClean="0"/>
                        <a:t>(GHz)</a:t>
                      </a:r>
                      <a:endParaRPr lang="en-US" dirty="0"/>
                    </a:p>
                  </a:txBody>
                  <a:tcPr/>
                </a:tc>
                <a:tc>
                  <a:txBody>
                    <a:bodyPr/>
                    <a:lstStyle/>
                    <a:p>
                      <a:endParaRPr lang="en-US" dirty="0"/>
                    </a:p>
                  </a:txBody>
                  <a:tcPr/>
                </a:tc>
              </a:tr>
              <a:tr h="370840">
                <a:tc>
                  <a:txBody>
                    <a:bodyPr/>
                    <a:lstStyle/>
                    <a:p>
                      <a:r>
                        <a:rPr lang="en-US" dirty="0" err="1" smtClean="0"/>
                        <a:t>SiO</a:t>
                      </a:r>
                      <a:r>
                        <a:rPr lang="en-US" dirty="0" smtClean="0"/>
                        <a:t> 1-0 (</a:t>
                      </a:r>
                      <a:r>
                        <a:rPr lang="en-US" dirty="0" err="1" smtClean="0"/>
                        <a:t>v</a:t>
                      </a:r>
                      <a:r>
                        <a:rPr lang="en-US" dirty="0" smtClean="0"/>
                        <a:t>=0)</a:t>
                      </a:r>
                      <a:endParaRPr lang="en-US" dirty="0"/>
                    </a:p>
                  </a:txBody>
                  <a:tcPr/>
                </a:tc>
                <a:tc>
                  <a:txBody>
                    <a:bodyPr/>
                    <a:lstStyle/>
                    <a:p>
                      <a:r>
                        <a:rPr lang="en-US" dirty="0" smtClean="0"/>
                        <a:t>43.4 </a:t>
                      </a:r>
                      <a:endParaRPr lang="en-US" dirty="0"/>
                    </a:p>
                  </a:txBody>
                  <a:tcPr/>
                </a:tc>
                <a:tc>
                  <a:txBody>
                    <a:bodyPr/>
                    <a:lstStyle/>
                    <a:p>
                      <a:r>
                        <a:rPr lang="en-US" dirty="0" smtClean="0"/>
                        <a:t>Shock,</a:t>
                      </a:r>
                      <a:r>
                        <a:rPr lang="en-US" baseline="0" dirty="0" smtClean="0"/>
                        <a:t> </a:t>
                      </a:r>
                      <a:r>
                        <a:rPr lang="en-US" dirty="0" smtClean="0"/>
                        <a:t>outflow tracer</a:t>
                      </a:r>
                      <a:endParaRPr lang="en-US" dirty="0"/>
                    </a:p>
                  </a:txBody>
                  <a:tcPr/>
                </a:tc>
              </a:tr>
              <a:tr h="370840">
                <a:tc>
                  <a:txBody>
                    <a:bodyPr/>
                    <a:lstStyle/>
                    <a:p>
                      <a:r>
                        <a:rPr lang="en-US" dirty="0" smtClean="0"/>
                        <a:t>HNCO 2-1</a:t>
                      </a:r>
                      <a:endParaRPr lang="en-US" dirty="0"/>
                    </a:p>
                  </a:txBody>
                  <a:tcPr/>
                </a:tc>
                <a:tc>
                  <a:txBody>
                    <a:bodyPr/>
                    <a:lstStyle/>
                    <a:p>
                      <a:r>
                        <a:rPr lang="en-US" dirty="0" smtClean="0"/>
                        <a:t>44.0</a:t>
                      </a:r>
                      <a:endParaRPr lang="en-US" dirty="0"/>
                    </a:p>
                  </a:txBody>
                  <a:tcPr/>
                </a:tc>
                <a:tc>
                  <a:txBody>
                    <a:bodyPr/>
                    <a:lstStyle/>
                    <a:p>
                      <a:r>
                        <a:rPr lang="en-US" dirty="0" smtClean="0"/>
                        <a:t>Shock</a:t>
                      </a:r>
                      <a:r>
                        <a:rPr lang="en-US" baseline="0" dirty="0" smtClean="0"/>
                        <a:t> </a:t>
                      </a:r>
                      <a:r>
                        <a:rPr lang="en-US" dirty="0" smtClean="0"/>
                        <a:t>tracer</a:t>
                      </a:r>
                      <a:endParaRPr lang="en-US" dirty="0"/>
                    </a:p>
                  </a:txBody>
                  <a:tcPr/>
                </a:tc>
              </a:tr>
              <a:tr h="370840">
                <a:tc>
                  <a:txBody>
                    <a:bodyPr/>
                    <a:lstStyle/>
                    <a:p>
                      <a:r>
                        <a:rPr lang="en-US" dirty="0" smtClean="0"/>
                        <a:t>HC</a:t>
                      </a:r>
                      <a:r>
                        <a:rPr lang="en-US" baseline="-25000" dirty="0" smtClean="0"/>
                        <a:t>3</a:t>
                      </a:r>
                      <a:r>
                        <a:rPr lang="en-US" dirty="0" smtClean="0"/>
                        <a:t>N 5-4</a:t>
                      </a:r>
                      <a:endParaRPr lang="en-US" dirty="0"/>
                    </a:p>
                  </a:txBody>
                  <a:tcPr/>
                </a:tc>
                <a:tc>
                  <a:txBody>
                    <a:bodyPr/>
                    <a:lstStyle/>
                    <a:p>
                      <a:r>
                        <a:rPr lang="en-US" dirty="0" smtClean="0"/>
                        <a:t>45.5</a:t>
                      </a:r>
                      <a:endParaRPr lang="en-US" dirty="0"/>
                    </a:p>
                  </a:txBody>
                  <a:tcPr/>
                </a:tc>
                <a:tc>
                  <a:txBody>
                    <a:bodyPr/>
                    <a:lstStyle/>
                    <a:p>
                      <a:r>
                        <a:rPr lang="en-US" dirty="0" smtClean="0"/>
                        <a:t>Hot cores</a:t>
                      </a:r>
                      <a:endParaRPr lang="en-US" dirty="0"/>
                    </a:p>
                  </a:txBody>
                  <a:tcPr/>
                </a:tc>
              </a:tr>
              <a:tr h="370840">
                <a:tc>
                  <a:txBody>
                    <a:bodyPr/>
                    <a:lstStyle/>
                    <a:p>
                      <a:r>
                        <a:rPr lang="en-US" dirty="0" smtClean="0"/>
                        <a:t>CH</a:t>
                      </a:r>
                      <a:r>
                        <a:rPr lang="en-US" baseline="-25000" dirty="0" smtClean="0"/>
                        <a:t>3</a:t>
                      </a:r>
                      <a:r>
                        <a:rPr lang="en-US" dirty="0" smtClean="0"/>
                        <a:t>OH 1-0</a:t>
                      </a:r>
                      <a:endParaRPr lang="en-US" dirty="0"/>
                    </a:p>
                  </a:txBody>
                  <a:tcPr/>
                </a:tc>
                <a:tc>
                  <a:txBody>
                    <a:bodyPr/>
                    <a:lstStyle/>
                    <a:p>
                      <a:r>
                        <a:rPr lang="en-US" dirty="0" smtClean="0"/>
                        <a:t>48.4</a:t>
                      </a:r>
                      <a:endParaRPr lang="en-US" dirty="0"/>
                    </a:p>
                  </a:txBody>
                  <a:tcPr/>
                </a:tc>
                <a:tc>
                  <a:txBody>
                    <a:bodyPr/>
                    <a:lstStyle/>
                    <a:p>
                      <a:r>
                        <a:rPr lang="en-US" dirty="0" smtClean="0"/>
                        <a:t>Thermal line: Warm gas/ active star formation</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CS 1-0</a:t>
                      </a:r>
                    </a:p>
                  </a:txBody>
                  <a:tcPr/>
                </a:tc>
                <a:tc>
                  <a:txBody>
                    <a:bodyPr/>
                    <a:lstStyle/>
                    <a:p>
                      <a:r>
                        <a:rPr lang="en-US" dirty="0" smtClean="0"/>
                        <a:t>49.0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Dense gas tracer (~10</a:t>
                      </a:r>
                      <a:r>
                        <a:rPr lang="en-US" baseline="30000" dirty="0" smtClean="0"/>
                        <a:t>4</a:t>
                      </a:r>
                      <a:r>
                        <a:rPr lang="en-US" dirty="0" smtClean="0"/>
                        <a:t>)</a:t>
                      </a:r>
                    </a:p>
                  </a:txBody>
                  <a:tcPr/>
                </a:tc>
              </a:tr>
              <a:tr h="370840">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199" y="152400"/>
            <a:ext cx="8229601" cy="762000"/>
          </a:xfrm>
        </p:spPr>
        <p:txBody>
          <a:bodyPr>
            <a:normAutofit/>
          </a:bodyPr>
          <a:lstStyle/>
          <a:p>
            <a:r>
              <a:rPr lang="en-US" sz="4000" dirty="0" smtClean="0"/>
              <a:t>Some straw people to finish with…..</a:t>
            </a:r>
            <a:endParaRPr lang="en-US" sz="4000" dirty="0"/>
          </a:p>
        </p:txBody>
      </p:sp>
      <p:graphicFrame>
        <p:nvGraphicFramePr>
          <p:cNvPr id="7" name="Content Placeholder 6"/>
          <p:cNvGraphicFramePr>
            <a:graphicFrameLocks noGrp="1"/>
          </p:cNvGraphicFramePr>
          <p:nvPr>
            <p:ph idx="1"/>
          </p:nvPr>
        </p:nvGraphicFramePr>
        <p:xfrm>
          <a:off x="457200" y="1224281"/>
          <a:ext cx="8229601" cy="5125719"/>
        </p:xfrm>
        <a:graphic>
          <a:graphicData uri="http://schemas.openxmlformats.org/drawingml/2006/table">
            <a:tbl>
              <a:tblPr firstRow="1" bandRow="1">
                <a:tableStyleId>{5C22544A-7EE6-4342-B048-85BDC9FD1C3A}</a:tableStyleId>
              </a:tblPr>
              <a:tblGrid>
                <a:gridCol w="1371600"/>
                <a:gridCol w="914400"/>
                <a:gridCol w="1545021"/>
                <a:gridCol w="1426779"/>
                <a:gridCol w="2971801"/>
              </a:tblGrid>
              <a:tr h="370840">
                <a:tc>
                  <a:txBody>
                    <a:bodyPr/>
                    <a:lstStyle/>
                    <a:p>
                      <a:r>
                        <a:rPr lang="en-US" dirty="0" smtClean="0"/>
                        <a:t>Centre Frequency</a:t>
                      </a:r>
                    </a:p>
                    <a:p>
                      <a:r>
                        <a:rPr lang="en-US" dirty="0" smtClean="0"/>
                        <a:t>(GHz)</a:t>
                      </a:r>
                      <a:endParaRPr lang="en-US" dirty="0"/>
                    </a:p>
                  </a:txBody>
                  <a:tcPr/>
                </a:tc>
                <a:tc>
                  <a:txBody>
                    <a:bodyPr/>
                    <a:lstStyle/>
                    <a:p>
                      <a:r>
                        <a:rPr lang="en-US" dirty="0" smtClean="0"/>
                        <a:t>Area</a:t>
                      </a:r>
                    </a:p>
                    <a:p>
                      <a:r>
                        <a:rPr lang="en-US" dirty="0" smtClean="0"/>
                        <a:t>(sq</a:t>
                      </a:r>
                      <a:r>
                        <a:rPr lang="en-US" baseline="0" dirty="0" smtClean="0"/>
                        <a:t> </a:t>
                      </a:r>
                      <a:r>
                        <a:rPr lang="en-US" dirty="0" smtClean="0"/>
                        <a:t>Deg)</a:t>
                      </a:r>
                      <a:endParaRPr lang="en-US" dirty="0"/>
                    </a:p>
                  </a:txBody>
                  <a:tcPr/>
                </a:tc>
                <a:tc>
                  <a:txBody>
                    <a:bodyPr/>
                    <a:lstStyle/>
                    <a:p>
                      <a:r>
                        <a:rPr lang="en-US" dirty="0" smtClean="0"/>
                        <a:t>Approx Time</a:t>
                      </a:r>
                    </a:p>
                    <a:p>
                      <a:endParaRPr lang="en-US" dirty="0" smtClean="0"/>
                    </a:p>
                    <a:p>
                      <a:r>
                        <a:rPr lang="en-US" dirty="0" smtClean="0"/>
                        <a:t>(days/ weeks/years)</a:t>
                      </a:r>
                      <a:endParaRPr lang="en-US" dirty="0"/>
                    </a:p>
                  </a:txBody>
                  <a:tcPr/>
                </a:tc>
                <a:tc>
                  <a:txBody>
                    <a:bodyPr/>
                    <a:lstStyle/>
                    <a:p>
                      <a:r>
                        <a:rPr lang="en-US" dirty="0" err="1" smtClean="0"/>
                        <a:t>Trms</a:t>
                      </a:r>
                      <a:r>
                        <a:rPr lang="en-US" dirty="0" smtClean="0"/>
                        <a:t>  (main) beam)</a:t>
                      </a:r>
                    </a:p>
                    <a:p>
                      <a:r>
                        <a:rPr lang="en-US" dirty="0" smtClean="0"/>
                        <a:t>(K)</a:t>
                      </a:r>
                    </a:p>
                    <a:p>
                      <a:endParaRPr lang="en-US" dirty="0"/>
                    </a:p>
                  </a:txBody>
                  <a:tcPr/>
                </a:tc>
                <a:tc>
                  <a:txBody>
                    <a:bodyPr/>
                    <a:lstStyle/>
                    <a:p>
                      <a:r>
                        <a:rPr lang="en-US" dirty="0" smtClean="0"/>
                        <a:t>Comments</a:t>
                      </a:r>
                      <a:endParaRPr lang="en-US" dirty="0"/>
                    </a:p>
                  </a:txBody>
                  <a:tcPr/>
                </a:tc>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dirty="0" smtClean="0"/>
                        <a:t>112</a:t>
                      </a:r>
                      <a:endParaRPr lang="en-US" dirty="0"/>
                    </a:p>
                  </a:txBody>
                  <a:tcPr/>
                </a:tc>
                <a:tc>
                  <a:txBody>
                    <a:bodyPr/>
                    <a:lstStyle/>
                    <a:p>
                      <a:r>
                        <a:rPr lang="en-US" dirty="0" smtClean="0"/>
                        <a:t>45</a:t>
                      </a:r>
                      <a:endParaRPr lang="en-US" dirty="0"/>
                    </a:p>
                  </a:txBody>
                  <a:tcPr/>
                </a:tc>
                <a:tc>
                  <a:txBody>
                    <a:bodyPr/>
                    <a:lstStyle/>
                    <a:p>
                      <a:r>
                        <a:rPr lang="en-US" dirty="0" smtClean="0"/>
                        <a:t>225/ 32/ 5</a:t>
                      </a:r>
                      <a:endParaRPr lang="en-US" dirty="0"/>
                    </a:p>
                  </a:txBody>
                  <a:tcPr/>
                </a:tc>
                <a:tc>
                  <a:txBody>
                    <a:bodyPr/>
                    <a:lstStyle/>
                    <a:p>
                      <a:r>
                        <a:rPr lang="en-US" dirty="0" smtClean="0"/>
                        <a:t>116=5</a:t>
                      </a:r>
                      <a:r>
                        <a:rPr lang="en-US" baseline="0" dirty="0" smtClean="0"/>
                        <a:t> K </a:t>
                      </a:r>
                      <a:r>
                        <a:rPr lang="en-US" dirty="0" smtClean="0"/>
                        <a:t>/ 110=</a:t>
                      </a:r>
                      <a:r>
                        <a:rPr lang="en-US" baseline="0" dirty="0" smtClean="0"/>
                        <a:t> 3K</a:t>
                      </a:r>
                      <a:endParaRPr lang="en-US" dirty="0"/>
                    </a:p>
                  </a:txBody>
                  <a:tcPr/>
                </a:tc>
                <a:tc>
                  <a:txBody>
                    <a:bodyPr/>
                    <a:lstStyle/>
                    <a:p>
                      <a:r>
                        <a:rPr lang="en-US" dirty="0" smtClean="0"/>
                        <a:t>2 passes: 1</a:t>
                      </a:r>
                      <a:r>
                        <a:rPr lang="en-US" baseline="0" dirty="0" smtClean="0"/>
                        <a:t> </a:t>
                      </a:r>
                      <a:r>
                        <a:rPr lang="en-US" baseline="0" dirty="0" err="1" smtClean="0"/>
                        <a:t>xRA</a:t>
                      </a:r>
                      <a:r>
                        <a:rPr lang="en-US" baseline="0" dirty="0" smtClean="0"/>
                        <a:t>; 1 </a:t>
                      </a:r>
                      <a:r>
                        <a:rPr lang="en-US" baseline="0" dirty="0" err="1" smtClean="0"/>
                        <a:t>xDEC</a:t>
                      </a:r>
                      <a:r>
                        <a:rPr lang="en-US" baseline="0" dirty="0" smtClean="0"/>
                        <a:t>, 6 weeks per year.</a:t>
                      </a:r>
                      <a:endParaRPr lang="en-US" dirty="0"/>
                    </a:p>
                  </a:txBody>
                  <a:tcPr/>
                </a:tc>
              </a:tr>
              <a:tr h="370840">
                <a:tc>
                  <a:txBody>
                    <a:bodyPr/>
                    <a:lstStyle/>
                    <a:p>
                      <a:r>
                        <a:rPr lang="en-US" dirty="0" smtClean="0"/>
                        <a:t>92</a:t>
                      </a:r>
                      <a:endParaRPr lang="en-US" dirty="0"/>
                    </a:p>
                  </a:txBody>
                  <a:tcPr/>
                </a:tc>
                <a:tc>
                  <a:txBody>
                    <a:bodyPr/>
                    <a:lstStyle/>
                    <a:p>
                      <a:r>
                        <a:rPr lang="en-US" dirty="0" smtClean="0"/>
                        <a:t>3</a:t>
                      </a:r>
                      <a:endParaRPr lang="en-US" dirty="0"/>
                    </a:p>
                  </a:txBody>
                  <a:tcPr/>
                </a:tc>
                <a:tc>
                  <a:txBody>
                    <a:bodyPr/>
                    <a:lstStyle/>
                    <a:p>
                      <a:r>
                        <a:rPr lang="en-US" dirty="0" smtClean="0"/>
                        <a:t>88/</a:t>
                      </a:r>
                      <a:r>
                        <a:rPr lang="en-US" baseline="0" dirty="0" smtClean="0"/>
                        <a:t> 12/ 4</a:t>
                      </a:r>
                      <a:endParaRPr lang="en-US" dirty="0"/>
                    </a:p>
                  </a:txBody>
                  <a:tcPr/>
                </a:tc>
                <a:tc>
                  <a:txBody>
                    <a:bodyPr/>
                    <a:lstStyle/>
                    <a:p>
                      <a:r>
                        <a:rPr lang="en-US" dirty="0" smtClean="0"/>
                        <a:t>&lt; 0.5</a:t>
                      </a:r>
                      <a:r>
                        <a:rPr lang="en-US" baseline="0" dirty="0" smtClean="0"/>
                        <a:t> </a:t>
                      </a:r>
                      <a:r>
                        <a:rPr lang="en-US" dirty="0" smtClean="0"/>
                        <a:t>K</a:t>
                      </a:r>
                      <a:endParaRPr lang="en-US" dirty="0"/>
                    </a:p>
                  </a:txBody>
                  <a:tcPr/>
                </a:tc>
                <a:tc>
                  <a:txBody>
                    <a:bodyPr/>
                    <a:lstStyle/>
                    <a:p>
                      <a:r>
                        <a:rPr lang="en-US" dirty="0" smtClean="0"/>
                        <a:t>2 passes: 1</a:t>
                      </a:r>
                      <a:r>
                        <a:rPr lang="en-US" baseline="0" dirty="0" smtClean="0"/>
                        <a:t> </a:t>
                      </a:r>
                      <a:r>
                        <a:rPr lang="en-US" baseline="0" dirty="0" err="1" smtClean="0"/>
                        <a:t>xRA</a:t>
                      </a:r>
                      <a:r>
                        <a:rPr lang="en-US" baseline="0" dirty="0" smtClean="0"/>
                        <a:t>; 1 </a:t>
                      </a:r>
                      <a:r>
                        <a:rPr lang="en-US" baseline="0" dirty="0" err="1" smtClean="0"/>
                        <a:t>xDEC</a:t>
                      </a:r>
                      <a:r>
                        <a:rPr lang="en-US" baseline="0" dirty="0" smtClean="0"/>
                        <a:t>, 3 weeks per year.</a:t>
                      </a:r>
                      <a:endParaRPr lang="en-US" dirty="0"/>
                    </a:p>
                  </a:txBody>
                  <a:tcPr/>
                </a:tc>
              </a:tr>
              <a:tr h="370840">
                <a:tc>
                  <a:txBody>
                    <a:bodyPr/>
                    <a:lstStyle/>
                    <a:p>
                      <a:r>
                        <a:rPr lang="en-US" dirty="0" smtClean="0"/>
                        <a:t>46</a:t>
                      </a:r>
                      <a:endParaRPr lang="en-US" dirty="0"/>
                    </a:p>
                  </a:txBody>
                  <a:tcPr/>
                </a:tc>
                <a:tc>
                  <a:txBody>
                    <a:bodyPr/>
                    <a:lstStyle/>
                    <a:p>
                      <a:r>
                        <a:rPr lang="en-US" dirty="0" smtClean="0"/>
                        <a:t>20</a:t>
                      </a:r>
                      <a:endParaRPr lang="en-US" dirty="0"/>
                    </a:p>
                  </a:txBody>
                  <a:tcPr/>
                </a:tc>
                <a:tc>
                  <a:txBody>
                    <a:bodyPr/>
                    <a:lstStyle/>
                    <a:p>
                      <a:r>
                        <a:rPr lang="en-US" dirty="0" smtClean="0"/>
                        <a:t>250/36/5</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&lt; 0.5</a:t>
                      </a:r>
                      <a:r>
                        <a:rPr lang="en-US" baseline="0" dirty="0" smtClean="0"/>
                        <a:t> </a:t>
                      </a:r>
                      <a:r>
                        <a:rPr lang="en-US" dirty="0" smtClean="0"/>
                        <a:t>K</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 passes: 1</a:t>
                      </a:r>
                      <a:r>
                        <a:rPr lang="en-US" baseline="0" dirty="0" smtClean="0"/>
                        <a:t> </a:t>
                      </a:r>
                      <a:r>
                        <a:rPr lang="en-US" baseline="0" dirty="0" err="1" smtClean="0"/>
                        <a:t>xRA</a:t>
                      </a:r>
                      <a:r>
                        <a:rPr lang="en-US" baseline="0" dirty="0" smtClean="0"/>
                        <a:t>; 1 </a:t>
                      </a:r>
                      <a:r>
                        <a:rPr lang="en-US" baseline="0" dirty="0" err="1" smtClean="0"/>
                        <a:t>xDEC</a:t>
                      </a:r>
                      <a:r>
                        <a:rPr lang="en-US" baseline="0" dirty="0" smtClean="0"/>
                        <a:t>, 7 weeks per year.</a:t>
                      </a:r>
                      <a:endParaRPr lang="en-US" dirty="0" smtClean="0"/>
                    </a:p>
                    <a:p>
                      <a:endParaRPr lang="en-US" dirty="0" smtClean="0"/>
                    </a:p>
                    <a:p>
                      <a:r>
                        <a:rPr lang="en-US" dirty="0" smtClean="0"/>
                        <a:t>Can be done in Summer, so does not compete with other surveys</a:t>
                      </a:r>
                      <a:endParaRPr lang="en-US" dirty="0"/>
                    </a:p>
                  </a:txBody>
                  <a:tcPr/>
                </a:tc>
              </a:tr>
            </a:tbl>
          </a:graphicData>
        </a:graphic>
      </p:graphicFrame>
      <p:pic>
        <p:nvPicPr>
          <p:cNvPr id="5" name="Picture 4" descr="straw1.jpg"/>
          <p:cNvPicPr>
            <a:picLocks noChangeAspect="1"/>
          </p:cNvPicPr>
          <p:nvPr/>
        </p:nvPicPr>
        <p:blipFill>
          <a:blip r:embed="rId2"/>
          <a:stretch>
            <a:fillRect/>
          </a:stretch>
        </p:blipFill>
        <p:spPr>
          <a:xfrm>
            <a:off x="152400" y="5359400"/>
            <a:ext cx="1168400" cy="14986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pic>
        <p:nvPicPr>
          <p:cNvPr id="10" name="Picture 9" descr="PA250025.jpg"/>
          <p:cNvPicPr>
            <a:picLocks noChangeAspect="1"/>
          </p:cNvPicPr>
          <p:nvPr/>
        </p:nvPicPr>
        <p:blipFill>
          <a:blip r:embed="rId2"/>
          <a:stretch>
            <a:fillRect/>
          </a:stretch>
        </p:blipFill>
        <p:spPr>
          <a:xfrm>
            <a:off x="0" y="5715"/>
            <a:ext cx="9144000" cy="684657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pic>
        <p:nvPicPr>
          <p:cNvPr id="2" name="Picture 1" descr="shell.gif"/>
          <p:cNvPicPr>
            <a:picLocks noChangeAspect="1"/>
          </p:cNvPicPr>
          <p:nvPr/>
        </p:nvPicPr>
        <p:blipFill>
          <a:blip r:embed="rId2"/>
          <a:stretch>
            <a:fillRect/>
          </a:stretch>
        </p:blipFill>
        <p:spPr>
          <a:xfrm>
            <a:off x="76200" y="0"/>
            <a:ext cx="6477000" cy="5181600"/>
          </a:xfrm>
          <a:prstGeom prst="rect">
            <a:avLst/>
          </a:prstGeom>
        </p:spPr>
      </p:pic>
      <p:sp>
        <p:nvSpPr>
          <p:cNvPr id="4" name="TextBox 3"/>
          <p:cNvSpPr txBox="1"/>
          <p:nvPr/>
        </p:nvSpPr>
        <p:spPr>
          <a:xfrm>
            <a:off x="6629400" y="2743200"/>
            <a:ext cx="2438400" cy="2308324"/>
          </a:xfrm>
          <a:prstGeom prst="rect">
            <a:avLst/>
          </a:prstGeom>
          <a:noFill/>
          <a:ln w="12700" cap="flat" cmpd="sng" algn="ctr">
            <a:solidFill>
              <a:schemeClr val="tx2">
                <a:lumMod val="10000"/>
              </a:schemeClr>
            </a:solidFill>
            <a:prstDash val="solid"/>
            <a:round/>
            <a:headEnd type="none" w="med" len="med"/>
            <a:tailEnd type="none" w="med" len="med"/>
          </a:ln>
        </p:spPr>
        <p:txBody>
          <a:bodyPr wrap="square" rtlCol="0">
            <a:spAutoFit/>
          </a:bodyPr>
          <a:lstStyle/>
          <a:p>
            <a:r>
              <a:rPr lang="en-US" dirty="0" smtClean="0"/>
              <a:t>N</a:t>
            </a:r>
            <a:r>
              <a:rPr lang="en-US" baseline="-25000" dirty="0" smtClean="0"/>
              <a:t>2</a:t>
            </a:r>
            <a:r>
              <a:rPr lang="en-US" dirty="0" smtClean="0"/>
              <a:t>H</a:t>
            </a:r>
            <a:r>
              <a:rPr lang="en-US" baseline="30000" dirty="0" smtClean="0"/>
              <a:t>+</a:t>
            </a:r>
            <a:r>
              <a:rPr lang="en-US" dirty="0" smtClean="0"/>
              <a:t> (1-0) contours (yellow) on MSX 21.3</a:t>
            </a:r>
            <a:r>
              <a:rPr lang="en-US" dirty="0" smtClean="0">
                <a:latin typeface="Symbol" charset="2"/>
                <a:cs typeface="Symbol" charset="2"/>
              </a:rPr>
              <a:t>m</a:t>
            </a:r>
            <a:r>
              <a:rPr lang="en-US" dirty="0" smtClean="0"/>
              <a:t>m </a:t>
            </a:r>
            <a:r>
              <a:rPr lang="en-US" dirty="0" err="1" smtClean="0"/>
              <a:t>greyscale</a:t>
            </a:r>
            <a:r>
              <a:rPr lang="en-US" dirty="0" smtClean="0"/>
              <a:t>. N</a:t>
            </a:r>
            <a:r>
              <a:rPr lang="en-US" baseline="-25000" dirty="0" smtClean="0"/>
              <a:t>2</a:t>
            </a:r>
            <a:r>
              <a:rPr lang="en-US" dirty="0" smtClean="0"/>
              <a:t>H</a:t>
            </a:r>
            <a:r>
              <a:rPr lang="en-US" baseline="30000" dirty="0" smtClean="0"/>
              <a:t>+</a:t>
            </a:r>
            <a:r>
              <a:rPr lang="en-US" dirty="0" smtClean="0"/>
              <a:t> should trace gas where CO is depleted, but here is is found in a shell around the MSX emission.</a:t>
            </a:r>
          </a:p>
        </p:txBody>
      </p:sp>
      <p:sp>
        <p:nvSpPr>
          <p:cNvPr id="5" name="TextBox 4"/>
          <p:cNvSpPr txBox="1"/>
          <p:nvPr/>
        </p:nvSpPr>
        <p:spPr>
          <a:xfrm>
            <a:off x="76200" y="5257800"/>
            <a:ext cx="8686800" cy="1569660"/>
          </a:xfrm>
          <a:prstGeom prst="rect">
            <a:avLst/>
          </a:prstGeom>
          <a:noFill/>
          <a:ln w="9525" cap="flat" cmpd="sng" algn="ctr">
            <a:solidFill>
              <a:schemeClr val="bg1"/>
            </a:solidFill>
            <a:prstDash val="solid"/>
            <a:round/>
            <a:headEnd type="none" w="med" len="med"/>
            <a:tailEnd type="none" w="med" len="med"/>
          </a:ln>
        </p:spPr>
        <p:txBody>
          <a:bodyPr wrap="square" rtlCol="0">
            <a:spAutoFit/>
          </a:bodyPr>
          <a:lstStyle/>
          <a:p>
            <a:r>
              <a:rPr lang="en-US" sz="2400" dirty="0" smtClean="0"/>
              <a:t>Even more surprising is the fact that thermal methanol (97 GHz, blue contours) has a similar distribution to the N</a:t>
            </a:r>
            <a:r>
              <a:rPr lang="en-US" sz="2400" baseline="-25000" dirty="0" smtClean="0"/>
              <a:t>2</a:t>
            </a:r>
            <a:r>
              <a:rPr lang="en-US" sz="2400" dirty="0" smtClean="0"/>
              <a:t>H</a:t>
            </a:r>
            <a:r>
              <a:rPr lang="en-US" sz="2400" baseline="30000" dirty="0" smtClean="0"/>
              <a:t>+</a:t>
            </a:r>
            <a:r>
              <a:rPr lang="en-US" sz="2400" dirty="0" smtClean="0"/>
              <a:t>. CH</a:t>
            </a:r>
            <a:r>
              <a:rPr lang="en-US" sz="2400" baseline="-25000" dirty="0" smtClean="0"/>
              <a:t>3</a:t>
            </a:r>
            <a:r>
              <a:rPr lang="en-US" sz="2400" dirty="0" smtClean="0"/>
              <a:t>OH is formed on grains surfaces, evaporating as gas warms, an environment that should destroy N</a:t>
            </a:r>
            <a:r>
              <a:rPr lang="en-US" sz="2400" baseline="-25000" dirty="0" smtClean="0"/>
              <a:t>2</a:t>
            </a:r>
            <a:r>
              <a:rPr lang="en-US" sz="2400" dirty="0" smtClean="0"/>
              <a:t>H</a:t>
            </a:r>
            <a:r>
              <a:rPr lang="en-US" sz="2400" baseline="30000" dirty="0" smtClean="0"/>
              <a:t>+</a:t>
            </a:r>
            <a:r>
              <a:rPr lang="en-US" sz="2400" dirty="0" smtClean="0"/>
              <a:t>. </a:t>
            </a:r>
          </a:p>
        </p:txBody>
      </p:sp>
      <p:sp>
        <p:nvSpPr>
          <p:cNvPr id="6" name="TextBox 5"/>
          <p:cNvSpPr txBox="1"/>
          <p:nvPr/>
        </p:nvSpPr>
        <p:spPr>
          <a:xfrm>
            <a:off x="6629400" y="228600"/>
            <a:ext cx="2514600" cy="2308324"/>
          </a:xfrm>
          <a:prstGeom prst="rect">
            <a:avLst/>
          </a:prstGeom>
          <a:noFill/>
          <a:ln w="9525" cap="flat" cmpd="sng" algn="ctr">
            <a:solidFill>
              <a:schemeClr val="bg1"/>
            </a:solidFill>
            <a:prstDash val="solid"/>
            <a:round/>
            <a:headEnd type="none" w="med" len="med"/>
            <a:tailEnd type="none" w="med" len="med"/>
          </a:ln>
        </p:spPr>
        <p:txBody>
          <a:bodyPr wrap="square" rtlCol="0">
            <a:spAutoFit/>
          </a:bodyPr>
          <a:lstStyle/>
          <a:p>
            <a:r>
              <a:rPr lang="en-US" sz="2400" dirty="0" smtClean="0">
                <a:solidFill>
                  <a:srgbClr val="FFFF00"/>
                </a:solidFill>
              </a:rPr>
              <a:t>Following chemical abundances through a region: Surprising results.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3630706" y="-762000"/>
            <a:ext cx="6808694" cy="5261264"/>
          </a:xfrm>
          <a:prstGeom prst="rect">
            <a:avLst/>
          </a:prstGeom>
        </p:spPr>
      </p:pic>
      <p:pic>
        <p:nvPicPr>
          <p:cNvPr id="3" name="Picture 2"/>
          <p:cNvPicPr>
            <a:picLocks noChangeAspect="1"/>
          </p:cNvPicPr>
          <p:nvPr/>
        </p:nvPicPr>
        <p:blipFill>
          <a:blip r:embed="rId3"/>
          <a:stretch>
            <a:fillRect/>
          </a:stretch>
        </p:blipFill>
        <p:spPr>
          <a:xfrm>
            <a:off x="-1828800" y="-838200"/>
            <a:ext cx="6934200" cy="5358246"/>
          </a:xfrm>
          <a:prstGeom prst="rect">
            <a:avLst/>
          </a:prstGeom>
        </p:spPr>
      </p:pic>
      <p:sp>
        <p:nvSpPr>
          <p:cNvPr id="5" name="Rectangle 4"/>
          <p:cNvSpPr/>
          <p:nvPr/>
        </p:nvSpPr>
        <p:spPr>
          <a:xfrm>
            <a:off x="304800" y="3768436"/>
            <a:ext cx="8686800" cy="2632364"/>
          </a:xfrm>
          <a:prstGeom prst="rect">
            <a:avLst/>
          </a:prstGeom>
          <a:solidFill>
            <a:srgbClr val="00627D"/>
          </a:solidFill>
          <a:ln>
            <a:solidFill>
              <a:srgbClr val="00627D"/>
            </a:solidFill>
          </a:ln>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2" name="TextBox 1"/>
          <p:cNvSpPr txBox="1"/>
          <p:nvPr/>
        </p:nvSpPr>
        <p:spPr>
          <a:xfrm>
            <a:off x="304800" y="3767078"/>
            <a:ext cx="8686800" cy="2862322"/>
          </a:xfrm>
          <a:prstGeom prst="rect">
            <a:avLst/>
          </a:prstGeom>
          <a:noFill/>
          <a:ln w="9525" cap="flat" cmpd="sng" algn="ctr">
            <a:solidFill>
              <a:schemeClr val="bg1"/>
            </a:solidFill>
            <a:prstDash val="solid"/>
            <a:round/>
            <a:headEnd type="none" w="med" len="med"/>
            <a:tailEnd type="none" w="med" len="med"/>
          </a:ln>
        </p:spPr>
        <p:txBody>
          <a:bodyPr wrap="square" rtlCol="0">
            <a:spAutoFit/>
          </a:bodyPr>
          <a:lstStyle/>
          <a:p>
            <a:r>
              <a:rPr lang="en-US" dirty="0" smtClean="0"/>
              <a:t>Image: AST/RO CO 4-3, </a:t>
            </a:r>
            <a:r>
              <a:rPr lang="en-US" dirty="0" err="1" smtClean="0"/>
              <a:t>greyscale</a:t>
            </a:r>
            <a:r>
              <a:rPr lang="en-US" dirty="0" smtClean="0"/>
              <a:t>, Mopra HNCO (green contour, left), Mopra N2H+(green contour, right).</a:t>
            </a:r>
          </a:p>
          <a:p>
            <a:endParaRPr lang="en-US" sz="2400" dirty="0" smtClean="0"/>
          </a:p>
          <a:p>
            <a:r>
              <a:rPr lang="en-US" sz="2400" dirty="0" smtClean="0"/>
              <a:t>A similar situation is seen in the G1.6-0.025 molecular cloud. CO is almost certainly depleted towards the N2H+ 1-0 peak, but HNCO (a shock tracer), also peaks towards the N2H+. Higher resolution observations are needed to see what differentiation can be found at smaller spatial scales.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62000"/>
            <a:ext cx="8229600" cy="1143000"/>
          </a:xfrm>
        </p:spPr>
        <p:txBody>
          <a:bodyPr>
            <a:noAutofit/>
          </a:bodyPr>
          <a:lstStyle/>
          <a:p>
            <a:r>
              <a:rPr lang="en-US" sz="4000" dirty="0" smtClean="0"/>
              <a:t>What have we learned from </a:t>
            </a:r>
            <a:r>
              <a:rPr sz="4000" dirty="0" smtClean="0"/>
              <a:t>the the DQS (G333 survey)?</a:t>
            </a:r>
            <a:r>
              <a:rPr lang="en-AU" sz="4000" dirty="0" smtClean="0"/>
              <a:t> </a:t>
            </a:r>
            <a:endParaRPr lang="en-US" sz="4000" dirty="0"/>
          </a:p>
        </p:txBody>
      </p:sp>
      <p:sp>
        <p:nvSpPr>
          <p:cNvPr id="21" name="Text Placeholder 20"/>
          <p:cNvSpPr>
            <a:spLocks noGrp="1"/>
          </p:cNvSpPr>
          <p:nvPr>
            <p:ph idx="1"/>
          </p:nvPr>
        </p:nvSpPr>
        <p:spPr>
          <a:xfrm>
            <a:off x="457200" y="2240280"/>
            <a:ext cx="8229600" cy="4389120"/>
          </a:xfrm>
        </p:spPr>
        <p:txBody>
          <a:bodyPr>
            <a:normAutofit fontScale="85000" lnSpcReduction="20000"/>
          </a:bodyPr>
          <a:lstStyle/>
          <a:p>
            <a:pPr>
              <a:buFont typeface="Arial"/>
              <a:buChar char="•"/>
            </a:pPr>
            <a:r>
              <a:rPr lang="en-US" sz="2800" dirty="0" smtClean="0"/>
              <a:t>Energy Transfer through the gas follows a Kolmogorov-like power law from scales of ~ 20 pc to scales &lt;~1 pc: </a:t>
            </a:r>
          </a:p>
          <a:p>
            <a:pPr lvl="1">
              <a:buFont typeface="Arial"/>
              <a:buChar char="•"/>
            </a:pPr>
            <a:r>
              <a:rPr lang="en-US" sz="2800" dirty="0" smtClean="0"/>
              <a:t>No </a:t>
            </a:r>
            <a:r>
              <a:rPr lang="en-US" sz="2800" dirty="0" smtClean="0">
                <a:solidFill>
                  <a:srgbClr val="FFFF00"/>
                </a:solidFill>
              </a:rPr>
              <a:t>significant </a:t>
            </a:r>
            <a:r>
              <a:rPr lang="en-US" sz="2800" dirty="0" smtClean="0"/>
              <a:t>energy injection between these scales, despite the obvious presence of dynamic structures: e.g. shells from HII regions, outflow. </a:t>
            </a:r>
          </a:p>
          <a:p>
            <a:pPr lvl="1">
              <a:buFont typeface="Arial"/>
              <a:buChar char="•"/>
            </a:pPr>
            <a:r>
              <a:rPr lang="en-US" sz="2800" dirty="0" smtClean="0"/>
              <a:t>Therefore the </a:t>
            </a:r>
            <a:r>
              <a:rPr lang="en-US" sz="2800" dirty="0" smtClean="0">
                <a:solidFill>
                  <a:srgbClr val="FFFF00"/>
                </a:solidFill>
              </a:rPr>
              <a:t>bulk of the turbulent energy is coming from colliding streams of HI/ CO</a:t>
            </a:r>
            <a:r>
              <a:rPr lang="en-US" sz="2800" dirty="0" smtClean="0"/>
              <a:t> (we don’t know as yet which it is; likely both).</a:t>
            </a:r>
          </a:p>
          <a:p>
            <a:pPr lvl="1">
              <a:buFont typeface="Arial"/>
              <a:buChar char="•"/>
            </a:pPr>
            <a:r>
              <a:rPr lang="en-US" sz="2800" dirty="0" smtClean="0"/>
              <a:t>Consistent with the results of </a:t>
            </a:r>
            <a:r>
              <a:rPr lang="en-US" sz="2800" dirty="0" err="1" smtClean="0"/>
              <a:t>Leao</a:t>
            </a:r>
            <a:r>
              <a:rPr lang="en-US" sz="2800" dirty="0" smtClean="0"/>
              <a:t> et al., 2008, arXiv0810.5374, who model </a:t>
            </a:r>
            <a:r>
              <a:rPr lang="en-US" sz="2800" dirty="0" smtClean="0">
                <a:solidFill>
                  <a:srgbClr val="FFFF00"/>
                </a:solidFill>
              </a:rPr>
              <a:t>star formation triggered by SNR expansion</a:t>
            </a:r>
            <a:r>
              <a:rPr lang="en-US" sz="2800" dirty="0" smtClean="0"/>
              <a:t>. Models and observations suggest this is common, but </a:t>
            </a:r>
            <a:r>
              <a:rPr lang="en-US" sz="2800" dirty="0" smtClean="0">
                <a:solidFill>
                  <a:srgbClr val="FFFF00"/>
                </a:solidFill>
              </a:rPr>
              <a:t>cannot provide the energy to drive SF </a:t>
            </a:r>
            <a:r>
              <a:rPr lang="en-US" sz="2800" dirty="0" smtClean="0"/>
              <a:t>rates we measure.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914400"/>
            <a:ext cx="8229600" cy="1143000"/>
          </a:xfrm>
        </p:spPr>
        <p:txBody>
          <a:bodyPr>
            <a:noAutofit/>
          </a:bodyPr>
          <a:lstStyle/>
          <a:p>
            <a:r>
              <a:rPr lang="en-US" sz="4400" dirty="0" smtClean="0"/>
              <a:t>What have we learned from </a:t>
            </a:r>
            <a:r>
              <a:rPr sz="4400" dirty="0" smtClean="0"/>
              <a:t>the the DQS (G333 survey)?</a:t>
            </a:r>
            <a:endParaRPr lang="en-US" sz="4400" dirty="0"/>
          </a:p>
        </p:txBody>
      </p:sp>
      <p:sp>
        <p:nvSpPr>
          <p:cNvPr id="21" name="Text Placeholder 20"/>
          <p:cNvSpPr>
            <a:spLocks noGrp="1"/>
          </p:cNvSpPr>
          <p:nvPr>
            <p:ph idx="1"/>
          </p:nvPr>
        </p:nvSpPr>
        <p:spPr>
          <a:xfrm>
            <a:off x="457200" y="2240280"/>
            <a:ext cx="8229600" cy="4389120"/>
          </a:xfrm>
        </p:spPr>
        <p:txBody>
          <a:bodyPr>
            <a:normAutofit lnSpcReduction="10000"/>
          </a:bodyPr>
          <a:lstStyle/>
          <a:p>
            <a:pPr marL="274320" lvl="1" indent="-274320">
              <a:buClr>
                <a:schemeClr val="accent3"/>
              </a:buClr>
              <a:buSzPct val="95000"/>
              <a:buFont typeface="Arial"/>
              <a:buChar char="•"/>
            </a:pPr>
            <a:r>
              <a:rPr lang="en-US" sz="2800" dirty="0" smtClean="0"/>
              <a:t>At these spatial scales (~1 to 20 pc) all molecules give similar power spectra, consistent with the gas being</a:t>
            </a:r>
            <a:r>
              <a:rPr lang="en-US" sz="2800" dirty="0" smtClean="0">
                <a:solidFill>
                  <a:srgbClr val="FFFF00"/>
                </a:solidFill>
              </a:rPr>
              <a:t> well mixed</a:t>
            </a:r>
            <a:r>
              <a:rPr lang="en-US" sz="2800" dirty="0" smtClean="0"/>
              <a:t> – turbulent mixing? PCA at large scales consistent with this.</a:t>
            </a:r>
          </a:p>
          <a:p>
            <a:pPr marL="274320" lvl="1" indent="-274320">
              <a:buClr>
                <a:schemeClr val="accent3"/>
              </a:buClr>
              <a:buSzPct val="95000"/>
              <a:buFont typeface="Arial"/>
              <a:buChar char="•"/>
            </a:pPr>
            <a:endParaRPr lang="en-US" sz="2800" dirty="0" smtClean="0"/>
          </a:p>
          <a:p>
            <a:pPr>
              <a:buFont typeface="Arial"/>
              <a:buChar char="•"/>
            </a:pPr>
            <a:r>
              <a:rPr lang="en-US" sz="2800" dirty="0" smtClean="0"/>
              <a:t>However, principal component analysis shows that the gas is </a:t>
            </a:r>
            <a:r>
              <a:rPr lang="en-US" sz="2800" dirty="0" smtClean="0">
                <a:solidFill>
                  <a:srgbClr val="FFFF00"/>
                </a:solidFill>
              </a:rPr>
              <a:t>chemically well differentiated at small scales.</a:t>
            </a:r>
          </a:p>
          <a:p>
            <a:pPr>
              <a:buFont typeface="Arial"/>
              <a:buChar char="•"/>
            </a:pPr>
            <a:endParaRPr lang="en-US" sz="2800" dirty="0" smtClean="0"/>
          </a:p>
          <a:p>
            <a:pPr>
              <a:buFont typeface="Arial"/>
              <a:buChar char="•"/>
            </a:pPr>
            <a:r>
              <a:rPr lang="en-US" sz="2800" dirty="0" smtClean="0"/>
              <a:t>See Nadia Lo’s talk for more details</a:t>
            </a:r>
          </a:p>
          <a:p>
            <a:pPr>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914400"/>
            <a:ext cx="8229600" cy="1143000"/>
          </a:xfrm>
        </p:spPr>
        <p:txBody>
          <a:bodyPr>
            <a:noAutofit/>
          </a:bodyPr>
          <a:lstStyle/>
          <a:p>
            <a:r>
              <a:rPr lang="en-US" sz="4000" dirty="0" smtClean="0"/>
              <a:t>What have we learned from </a:t>
            </a:r>
            <a:r>
              <a:rPr sz="4000" dirty="0" smtClean="0"/>
              <a:t>the the DQS (G333 survey)?</a:t>
            </a:r>
            <a:endParaRPr lang="en-US" sz="4000" dirty="0"/>
          </a:p>
        </p:txBody>
      </p:sp>
      <p:sp>
        <p:nvSpPr>
          <p:cNvPr id="21" name="Text Placeholder 20"/>
          <p:cNvSpPr>
            <a:spLocks noGrp="1"/>
          </p:cNvSpPr>
          <p:nvPr>
            <p:ph idx="1"/>
          </p:nvPr>
        </p:nvSpPr>
        <p:spPr>
          <a:xfrm>
            <a:off x="457200" y="2240280"/>
            <a:ext cx="8229600" cy="4389120"/>
          </a:xfrm>
        </p:spPr>
        <p:txBody>
          <a:bodyPr>
            <a:normAutofit/>
          </a:bodyPr>
          <a:lstStyle/>
          <a:p>
            <a:r>
              <a:rPr lang="en-US" sz="2800" dirty="0" smtClean="0"/>
              <a:t>These two seemingly inconsistent facts – well mixed medium, but chemical differentiation apparent – make sense if we assume that: </a:t>
            </a:r>
          </a:p>
          <a:p>
            <a:pPr lvl="1"/>
            <a:r>
              <a:rPr lang="en-US" sz="2800" dirty="0" smtClean="0"/>
              <a:t>While the gas is well mixed, the </a:t>
            </a:r>
            <a:r>
              <a:rPr lang="en-US" sz="2800" dirty="0" smtClean="0">
                <a:solidFill>
                  <a:srgbClr val="FFFF00"/>
                </a:solidFill>
              </a:rPr>
              <a:t>density follows a log-normal distribution </a:t>
            </a:r>
            <a:r>
              <a:rPr lang="en-US" sz="2800" dirty="0" smtClean="0"/>
              <a:t>in a </a:t>
            </a:r>
            <a:r>
              <a:rPr lang="en-US" sz="2800" dirty="0" err="1" smtClean="0"/>
              <a:t>magnetised</a:t>
            </a:r>
            <a:r>
              <a:rPr lang="en-US" sz="2800" dirty="0" smtClean="0"/>
              <a:t>, turbulent medium (e.g. </a:t>
            </a:r>
            <a:r>
              <a:rPr lang="en-US" sz="2800" dirty="0" err="1" smtClean="0"/>
              <a:t>Ostriker</a:t>
            </a:r>
            <a:r>
              <a:rPr lang="en-US" sz="2800" dirty="0" smtClean="0"/>
              <a:t> et al. 2001).</a:t>
            </a:r>
          </a:p>
          <a:p>
            <a:pPr lvl="1"/>
            <a:r>
              <a:rPr lang="en-US" sz="2800" dirty="0" smtClean="0"/>
              <a:t>The bulk of the </a:t>
            </a:r>
            <a:r>
              <a:rPr lang="en-US" sz="2800" dirty="0" smtClean="0">
                <a:solidFill>
                  <a:srgbClr val="FFFF00"/>
                </a:solidFill>
              </a:rPr>
              <a:t>emission </a:t>
            </a:r>
            <a:r>
              <a:rPr lang="en-US" sz="2800" dirty="0" smtClean="0"/>
              <a:t>seen in each transition </a:t>
            </a:r>
            <a:r>
              <a:rPr lang="en-US" sz="2800" dirty="0" smtClean="0">
                <a:solidFill>
                  <a:srgbClr val="FFFF00"/>
                </a:solidFill>
              </a:rPr>
              <a:t>arises from </a:t>
            </a:r>
            <a:r>
              <a:rPr lang="en-US" sz="2800" dirty="0" smtClean="0"/>
              <a:t>a region of </a:t>
            </a:r>
            <a:r>
              <a:rPr lang="en-US" sz="2800" dirty="0" smtClean="0">
                <a:solidFill>
                  <a:srgbClr val="FFFF00"/>
                </a:solidFill>
              </a:rPr>
              <a:t>gas close to the critical density</a:t>
            </a:r>
            <a:r>
              <a:rPr lang="en-US" sz="2800" dirty="0" smtClean="0"/>
              <a:t> of that transition. </a:t>
            </a:r>
          </a:p>
          <a:p>
            <a:pPr>
              <a:buNone/>
            </a:pPr>
            <a:endParaRPr lang="en-US" dirty="0" smtClean="0"/>
          </a:p>
          <a:p>
            <a:pPr>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28600"/>
            <a:ext cx="8229600" cy="1143000"/>
          </a:xfrm>
        </p:spPr>
        <p:txBody>
          <a:bodyPr>
            <a:normAutofit fontScale="90000"/>
          </a:bodyPr>
          <a:lstStyle/>
          <a:p>
            <a:r>
              <a:rPr lang="en-US" sz="4400" dirty="0" smtClean="0">
                <a:solidFill>
                  <a:srgbClr val="DBF5F9"/>
                </a:solidFill>
              </a:rPr>
              <a:t>What have we learned from the the DQS (G333 survey)?</a:t>
            </a:r>
            <a:endParaRPr lang="en-US" dirty="0"/>
          </a:p>
        </p:txBody>
      </p:sp>
      <p:sp>
        <p:nvSpPr>
          <p:cNvPr id="7" name="Content Placeholder 6"/>
          <p:cNvSpPr>
            <a:spLocks noGrp="1"/>
          </p:cNvSpPr>
          <p:nvPr>
            <p:ph idx="1"/>
          </p:nvPr>
        </p:nvSpPr>
        <p:spPr>
          <a:xfrm>
            <a:off x="457200" y="1371600"/>
            <a:ext cx="8229600" cy="4953000"/>
          </a:xfrm>
        </p:spPr>
        <p:txBody>
          <a:bodyPr>
            <a:normAutofit fontScale="62500" lnSpcReduction="20000"/>
          </a:bodyPr>
          <a:lstStyle/>
          <a:p>
            <a:pPr>
              <a:buNone/>
            </a:pPr>
            <a:endParaRPr lang="en-US" sz="2800" dirty="0" smtClean="0"/>
          </a:p>
          <a:p>
            <a:r>
              <a:rPr lang="en-US" sz="3294" dirty="0" smtClean="0"/>
              <a:t>The turbulent cascade results in a clumpy medium, and is needed to explain the G333 CS excitation temperatures (clump: interclump ratio of ~0.2). </a:t>
            </a:r>
          </a:p>
          <a:p>
            <a:endParaRPr lang="en-US" sz="1059" dirty="0" smtClean="0"/>
          </a:p>
          <a:p>
            <a:r>
              <a:rPr lang="en-US" sz="3294" dirty="0" smtClean="0"/>
              <a:t>The clumps are unlikely to be discrete physical entities, and at each scale the clump-interclump medium is likely to have a contrast of about 0.1 to 0.2.</a:t>
            </a:r>
          </a:p>
          <a:p>
            <a:endParaRPr lang="en-US" sz="1161" dirty="0" smtClean="0"/>
          </a:p>
          <a:p>
            <a:r>
              <a:rPr lang="en-US" sz="3294" b="1" dirty="0" smtClean="0">
                <a:solidFill>
                  <a:schemeClr val="accent3">
                    <a:lumMod val="60000"/>
                    <a:lumOff val="40000"/>
                  </a:schemeClr>
                </a:solidFill>
              </a:rPr>
              <a:t>Therefore, density may be a major determinant of which transitions we see! </a:t>
            </a:r>
          </a:p>
          <a:p>
            <a:endParaRPr lang="en-US" sz="1161" b="1" dirty="0" smtClean="0">
              <a:solidFill>
                <a:schemeClr val="accent3">
                  <a:lumMod val="60000"/>
                  <a:lumOff val="40000"/>
                </a:schemeClr>
              </a:solidFill>
            </a:endParaRPr>
          </a:p>
          <a:p>
            <a:r>
              <a:rPr lang="en-US" sz="3294" dirty="0" smtClean="0"/>
              <a:t>Density also has a strong effect on the chemistry –e.g. depletion of CO, shielding of </a:t>
            </a:r>
            <a:r>
              <a:rPr lang="en-US" sz="3600" dirty="0" smtClean="0"/>
              <a:t>N</a:t>
            </a:r>
            <a:r>
              <a:rPr lang="en-US" sz="3600" baseline="-25000" dirty="0" smtClean="0"/>
              <a:t>2</a:t>
            </a:r>
            <a:r>
              <a:rPr lang="en-US" sz="3600" dirty="0" smtClean="0"/>
              <a:t>H</a:t>
            </a:r>
            <a:r>
              <a:rPr lang="en-US" sz="3600" baseline="30000" dirty="0" smtClean="0"/>
              <a:t>+</a:t>
            </a:r>
            <a:r>
              <a:rPr lang="en-US" sz="3294" dirty="0" smtClean="0"/>
              <a:t>.</a:t>
            </a:r>
          </a:p>
          <a:p>
            <a:endParaRPr lang="en-US" sz="3294" dirty="0" smtClean="0"/>
          </a:p>
          <a:p>
            <a:r>
              <a:rPr lang="en-US" sz="3294" dirty="0" smtClean="0"/>
              <a:t>However, we see strong differentiation near outflows, even within the Mopra beam (see forthcoming paper </a:t>
            </a:r>
            <a:r>
              <a:rPr lang="en-US" sz="3294" dirty="0" err="1" smtClean="0"/>
              <a:t>Bains</a:t>
            </a:r>
            <a:r>
              <a:rPr lang="en-US" sz="3294" dirty="0" smtClean="0"/>
              <a:t> et al.): Chemistry rather than density?.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extBox 2"/>
          <p:cNvSpPr txBox="1"/>
          <p:nvPr/>
        </p:nvSpPr>
        <p:spPr>
          <a:xfrm>
            <a:off x="914400" y="5955268"/>
            <a:ext cx="7696200" cy="707886"/>
          </a:xfrm>
          <a:prstGeom prst="rect">
            <a:avLst/>
          </a:prstGeom>
          <a:noFill/>
        </p:spPr>
        <p:txBody>
          <a:bodyPr wrap="square" rtlCol="0">
            <a:spAutoFit/>
          </a:bodyPr>
          <a:lstStyle/>
          <a:p>
            <a:r>
              <a:rPr lang="en-US" sz="2000" dirty="0" smtClean="0"/>
              <a:t>Molecules shown close to critical density for 3-mm transitions: For illustration purposes only – don’t take the numbers too seriously!</a:t>
            </a:r>
            <a:endParaRPr lang="en-US" sz="2000" dirty="0"/>
          </a:p>
        </p:txBody>
      </p:sp>
      <p:graphicFrame>
        <p:nvGraphicFramePr>
          <p:cNvPr id="5" name="Chart 4"/>
          <p:cNvGraphicFramePr/>
          <p:nvPr/>
        </p:nvGraphicFramePr>
        <p:xfrm>
          <a:off x="914400" y="940832"/>
          <a:ext cx="7543800" cy="4953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4876800" y="1905000"/>
            <a:ext cx="480087" cy="369332"/>
          </a:xfrm>
          <a:prstGeom prst="rect">
            <a:avLst/>
          </a:prstGeom>
          <a:noFill/>
        </p:spPr>
        <p:txBody>
          <a:bodyPr wrap="square" rtlCol="0">
            <a:spAutoFit/>
          </a:bodyPr>
          <a:lstStyle/>
          <a:p>
            <a:r>
              <a:rPr lang="en-US" dirty="0" smtClean="0"/>
              <a:t>HI</a:t>
            </a:r>
            <a:endParaRPr lang="en-US" dirty="0"/>
          </a:p>
        </p:txBody>
      </p:sp>
      <p:sp>
        <p:nvSpPr>
          <p:cNvPr id="7" name="TextBox 6"/>
          <p:cNvSpPr txBox="1"/>
          <p:nvPr/>
        </p:nvSpPr>
        <p:spPr>
          <a:xfrm>
            <a:off x="5638800" y="2133600"/>
            <a:ext cx="533400" cy="369332"/>
          </a:xfrm>
          <a:prstGeom prst="rect">
            <a:avLst/>
          </a:prstGeom>
          <a:noFill/>
        </p:spPr>
        <p:txBody>
          <a:bodyPr wrap="square" rtlCol="0">
            <a:spAutoFit/>
          </a:bodyPr>
          <a:lstStyle/>
          <a:p>
            <a:r>
              <a:rPr lang="en-US" dirty="0" smtClean="0"/>
              <a:t>CO</a:t>
            </a:r>
            <a:endParaRPr lang="en-US" dirty="0"/>
          </a:p>
        </p:txBody>
      </p:sp>
      <p:sp>
        <p:nvSpPr>
          <p:cNvPr id="8" name="TextBox 7"/>
          <p:cNvSpPr txBox="1"/>
          <p:nvPr/>
        </p:nvSpPr>
        <p:spPr>
          <a:xfrm>
            <a:off x="6477000" y="2590800"/>
            <a:ext cx="685800" cy="369332"/>
          </a:xfrm>
          <a:prstGeom prst="rect">
            <a:avLst/>
          </a:prstGeom>
          <a:noFill/>
        </p:spPr>
        <p:txBody>
          <a:bodyPr wrap="square" rtlCol="0">
            <a:spAutoFit/>
          </a:bodyPr>
          <a:lstStyle/>
          <a:p>
            <a:r>
              <a:rPr lang="en-US" dirty="0" smtClean="0"/>
              <a:t>C2H</a:t>
            </a:r>
            <a:endParaRPr lang="en-US" dirty="0"/>
          </a:p>
        </p:txBody>
      </p:sp>
      <p:sp>
        <p:nvSpPr>
          <p:cNvPr id="9" name="TextBox 8"/>
          <p:cNvSpPr txBox="1"/>
          <p:nvPr/>
        </p:nvSpPr>
        <p:spPr>
          <a:xfrm>
            <a:off x="7010400" y="3048000"/>
            <a:ext cx="990600" cy="369332"/>
          </a:xfrm>
          <a:prstGeom prst="rect">
            <a:avLst/>
          </a:prstGeom>
          <a:noFill/>
        </p:spPr>
        <p:txBody>
          <a:bodyPr wrap="square" rtlCol="0">
            <a:spAutoFit/>
          </a:bodyPr>
          <a:lstStyle/>
          <a:p>
            <a:r>
              <a:rPr lang="en-US" dirty="0" smtClean="0"/>
              <a:t>CH3OH</a:t>
            </a:r>
            <a:endParaRPr lang="en-US" dirty="0"/>
          </a:p>
        </p:txBody>
      </p:sp>
      <p:sp>
        <p:nvSpPr>
          <p:cNvPr id="10" name="TextBox 9"/>
          <p:cNvSpPr txBox="1"/>
          <p:nvPr/>
        </p:nvSpPr>
        <p:spPr>
          <a:xfrm>
            <a:off x="7543800" y="3505200"/>
            <a:ext cx="990600" cy="369332"/>
          </a:xfrm>
          <a:prstGeom prst="rect">
            <a:avLst/>
          </a:prstGeom>
          <a:noFill/>
        </p:spPr>
        <p:txBody>
          <a:bodyPr wrap="square" rtlCol="0">
            <a:spAutoFit/>
          </a:bodyPr>
          <a:lstStyle/>
          <a:p>
            <a:r>
              <a:rPr lang="en-US" dirty="0" smtClean="0"/>
              <a:t>HCO+</a:t>
            </a:r>
            <a:endParaRPr lang="en-US" dirty="0"/>
          </a:p>
        </p:txBody>
      </p:sp>
      <p:sp>
        <p:nvSpPr>
          <p:cNvPr id="11" name="TextBox 10"/>
          <p:cNvSpPr txBox="1"/>
          <p:nvPr/>
        </p:nvSpPr>
        <p:spPr>
          <a:xfrm>
            <a:off x="7924800" y="4038600"/>
            <a:ext cx="990600" cy="369332"/>
          </a:xfrm>
          <a:prstGeom prst="rect">
            <a:avLst/>
          </a:prstGeom>
          <a:noFill/>
        </p:spPr>
        <p:txBody>
          <a:bodyPr wrap="square" rtlCol="0">
            <a:spAutoFit/>
          </a:bodyPr>
          <a:lstStyle/>
          <a:p>
            <a:r>
              <a:rPr lang="en-US" dirty="0" smtClean="0"/>
              <a:t>HC3N</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1088</TotalTime>
  <Words>1819</Words>
  <Application>Microsoft Macintosh PowerPoint</Application>
  <PresentationFormat>On-screen Show (4:3)</PresentationFormat>
  <Paragraphs>147</Paragraphs>
  <Slides>26</Slides>
  <Notes>0</Notes>
  <HiddenSlides>0</HiddenSlides>
  <MMClips>0</MMClips>
  <ScaleCrop>false</ScaleCrop>
  <HeadingPairs>
    <vt:vector size="4" baseType="variant">
      <vt:variant>
        <vt:lpstr>Design Template</vt:lpstr>
      </vt:variant>
      <vt:variant>
        <vt:i4>1</vt:i4>
      </vt:variant>
      <vt:variant>
        <vt:lpstr>Slide Titles</vt:lpstr>
      </vt:variant>
      <vt:variant>
        <vt:i4>26</vt:i4>
      </vt:variant>
    </vt:vector>
  </HeadingPairs>
  <TitlesOfParts>
    <vt:vector size="27" baseType="lpstr">
      <vt:lpstr>Flow</vt:lpstr>
      <vt:lpstr>Wide–field mapping with Mopra</vt:lpstr>
      <vt:lpstr>Wide-field Surveys at mm wavelengths: putting the whole picture together</vt:lpstr>
      <vt:lpstr>Slide 3</vt:lpstr>
      <vt:lpstr>Slide 4</vt:lpstr>
      <vt:lpstr>What have we learned from the the DQS (G333 survey)? </vt:lpstr>
      <vt:lpstr>What have we learned from the the DQS (G333 survey)?</vt:lpstr>
      <vt:lpstr>What have we learned from the the DQS (G333 survey)?</vt:lpstr>
      <vt:lpstr>What have we learned from the the DQS (G333 survey)?</vt:lpstr>
      <vt:lpstr>Slide 9</vt:lpstr>
      <vt:lpstr>Energy Transfer through the ISM: the need for a CO survey</vt:lpstr>
      <vt:lpstr>Energy Transfer through the ISM</vt:lpstr>
      <vt:lpstr>Slide 12</vt:lpstr>
      <vt:lpstr>Slide 13</vt:lpstr>
      <vt:lpstr>Slide 14</vt:lpstr>
      <vt:lpstr>Slide 15</vt:lpstr>
      <vt:lpstr>Slide 16</vt:lpstr>
      <vt:lpstr>Slide 17</vt:lpstr>
      <vt:lpstr>Other Considerations, other wavelengths</vt:lpstr>
      <vt:lpstr>Other Considerations, other wavelengths</vt:lpstr>
      <vt:lpstr>Other Considerations, other wavelengths</vt:lpstr>
      <vt:lpstr>How can 7 mm help?</vt:lpstr>
      <vt:lpstr>How can 7 mm help?</vt:lpstr>
      <vt:lpstr>Some other considerations</vt:lpstr>
      <vt:lpstr>Bright molecules at 7 mm: 42 – 50 GHz</vt:lpstr>
      <vt:lpstr>Some straw people to finish with…..</vt:lpstr>
      <vt:lpstr>Slide 26</vt:lpstr>
    </vt:vector>
  </TitlesOfParts>
  <Company>School of Physics</Company>
  <LinksUpToDate>false</LinksUpToDate>
  <SharedDoc>false</SharedDoc>
  <HyperlinksChanged>false</HyperlinksChanged>
  <AppVersion>12.0258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Maria Cunningham</dc:creator>
  <cp:lastModifiedBy>Kate Brooks</cp:lastModifiedBy>
  <cp:revision>347</cp:revision>
  <dcterms:created xsi:type="dcterms:W3CDTF">2008-11-02T20:45:25Z</dcterms:created>
  <dcterms:modified xsi:type="dcterms:W3CDTF">2008-11-02T20:46:27Z</dcterms:modified>
</cp:coreProperties>
</file>